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omments/modernComment_887_1E29CDBB.xml" ContentType="application/vnd.ms-powerpoint.comments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4"/>
    <p:sldMasterId id="2147483684" r:id="rId5"/>
    <p:sldMasterId id="2147483710" r:id="rId6"/>
    <p:sldMasterId id="2147483722" r:id="rId7"/>
  </p:sldMasterIdLst>
  <p:notesMasterIdLst>
    <p:notesMasterId r:id="rId28"/>
  </p:notesMasterIdLst>
  <p:sldIdLst>
    <p:sldId id="402" r:id="rId8"/>
    <p:sldId id="276" r:id="rId9"/>
    <p:sldId id="287" r:id="rId10"/>
    <p:sldId id="2189" r:id="rId11"/>
    <p:sldId id="2188" r:id="rId12"/>
    <p:sldId id="2187" r:id="rId13"/>
    <p:sldId id="517" r:id="rId14"/>
    <p:sldId id="2186" r:id="rId15"/>
    <p:sldId id="503" r:id="rId16"/>
    <p:sldId id="302" r:id="rId17"/>
    <p:sldId id="395" r:id="rId18"/>
    <p:sldId id="2183" r:id="rId19"/>
    <p:sldId id="262" r:id="rId20"/>
    <p:sldId id="263" r:id="rId21"/>
    <p:sldId id="260" r:id="rId22"/>
    <p:sldId id="410" r:id="rId23"/>
    <p:sldId id="2190" r:id="rId24"/>
    <p:sldId id="2184" r:id="rId25"/>
    <p:sldId id="265" r:id="rId26"/>
    <p:sldId id="300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8D2662-9DDE-FEB8-975C-4ADF38862458}" name="Faye Gallant" initials="FG" userId="S::gallanf@wwu.edu::2c431769-69e4-46e7-b45a-1ad9944c8ab0" providerId="AD"/>
  <p188:author id="{4EB76C69-A255-4641-8E9A-13A59421FE6A}" name="Nancy Phillips" initials="NP" userId="S::phillips@wwu.edu::58bfc3c1-4dc9-4f0c-8259-ceeabb91cf24" providerId="AD"/>
  <p188:author id="{480D18AE-C2F8-ADB5-A8DB-FFFE2FB0A09A}" name="Joyce Lopes" initials="JL" userId="S::lopesj2@wwu.edu::e984ddde-952f-4e55-bfd6-1b44f0f5993c" providerId="AD"/>
  <p188:author id="{A90C27F4-470E-65B8-8EB4-0A5EEDEDD5EF}" name="Brad Johnson" initials="" userId="S::bljohnso@wwu.edu::99a7c4de-0a47-4a7b-aecb-ce742bfb83d5" providerId="AD"/>
  <p188:author id="{9526C1F4-788B-04DC-945C-6E73E8F6D90D}" name="Samara Aboav" initials="SA" userId="S::aboavs@wwu.edu::d176713f-df45-4708-b295-b16b7808a9a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ara Aboav" initials="SA" lastIdx="1" clrIdx="0">
    <p:extLst>
      <p:ext uri="{19B8F6BF-5375-455C-9EA6-DF929625EA0E}">
        <p15:presenceInfo xmlns:p15="http://schemas.microsoft.com/office/powerpoint/2012/main" userId="S::aboavs@wwu.edu::d176713f-df45-4708-b295-b16b7808a9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5E"/>
    <a:srgbClr val="0C8FD3"/>
    <a:srgbClr val="C1D82F"/>
    <a:srgbClr val="003F87"/>
    <a:srgbClr val="80BBFF"/>
    <a:srgbClr val="FAAD8C"/>
    <a:srgbClr val="FFB2A1"/>
    <a:srgbClr val="63C2FF"/>
    <a:srgbClr val="E3E7E9"/>
    <a:srgbClr val="CCD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56002E-6CCD-4986-3E26-327C1F5C8001}" v="682" dt="2024-01-29T23:11:29.381"/>
    <p1510:client id="{E01D8DF2-899C-4613-847E-8824C60DEC32}" vWet="2" dt="2024-01-31T22:20:41.735"/>
    <p1510:client id="{EAF607AC-42C5-BDF0-0FE8-172C63F38DC7}" v="85" dt="2024-01-29T23:49:47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16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Y%2023%20FS%20Analysis%20-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ctr">
              <a:defRPr sz="2200">
                <a:latin typeface="Fira Sans" panose="020B0503050000020004" pitchFamily="34" charset="0"/>
              </a:defRPr>
            </a:pPr>
            <a:r>
              <a:rPr lang="en-US" sz="2200">
                <a:latin typeface="Fira Sans" panose="020B0503050000020004" pitchFamily="34" charset="0"/>
              </a:rPr>
              <a:t>Total Revenue: $383,312 (in thousands)</a:t>
            </a:r>
          </a:p>
        </c:rich>
      </c:tx>
      <c:layout>
        <c:manualLayout>
          <c:xMode val="edge"/>
          <c:yMode val="edge"/>
          <c:x val="0.57602596588139487"/>
          <c:y val="0.2186392534266549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878499173368452"/>
          <c:y val="0.3415822236880085"/>
          <c:w val="0.32247914740194888"/>
          <c:h val="0.47443267235574776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2.4781479098146732E-3"/>
                  <c:y val="-2.1360004094195867E-3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C1-445C-9B08-1E0FBA412F07}"/>
                </c:ext>
              </c:extLst>
            </c:dLbl>
            <c:dLbl>
              <c:idx val="1"/>
              <c:layout>
                <c:manualLayout>
                  <c:x val="7.2521192255445947E-3"/>
                  <c:y val="3.9681530059438612E-3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C1-445C-9B08-1E0FBA412F07}"/>
                </c:ext>
              </c:extLst>
            </c:dLbl>
            <c:dLbl>
              <c:idx val="2"/>
              <c:layout>
                <c:manualLayout>
                  <c:x val="-1.3764115784459373E-2"/>
                  <c:y val="-1.6847920187986982E-2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C1-445C-9B08-1E0FBA412F07}"/>
                </c:ext>
              </c:extLst>
            </c:dLbl>
            <c:dLbl>
              <c:idx val="3"/>
              <c:layout>
                <c:manualLayout>
                  <c:x val="-3.3074789138902133E-2"/>
                  <c:y val="3.3987440051668941E-2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C1-445C-9B08-1E0FBA412F07}"/>
                </c:ext>
              </c:extLst>
            </c:dLbl>
            <c:dLbl>
              <c:idx val="4"/>
              <c:layout>
                <c:manualLayout>
                  <c:x val="-7.0548201013289433E-3"/>
                  <c:y val="4.7966427594879572E-3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C1-445C-9B08-1E0FBA412F07}"/>
                </c:ext>
              </c:extLst>
            </c:dLbl>
            <c:dLbl>
              <c:idx val="5"/>
              <c:layout>
                <c:manualLayout>
                  <c:x val="6.2832107081933538E-3"/>
                  <c:y val="-4.932102150183898E-2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C1-445C-9B08-1E0FBA412F07}"/>
                </c:ext>
              </c:extLst>
            </c:dLbl>
            <c:dLbl>
              <c:idx val="6"/>
              <c:layout>
                <c:manualLayout>
                  <c:x val="6.4066653590009431E-2"/>
                  <c:y val="-3.7417927471108191E-2"/>
                </c:manualLayout>
              </c:layout>
              <c:numFmt formatCode="0%" sourceLinked="0"/>
              <c:spPr>
                <a:ln w="3175">
                  <a:prstDash val="solid"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1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C1-445C-9B08-1E0FBA412F07}"/>
                </c:ext>
              </c:extLst>
            </c:dLbl>
            <c:dLbl>
              <c:idx val="7"/>
              <c:layout>
                <c:manualLayout>
                  <c:x val="0.10534924909087943"/>
                  <c:y val="1.339755402915061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C1-445C-9B08-1E0FBA412F07}"/>
                </c:ext>
              </c:extLst>
            </c:dLbl>
            <c:numFmt formatCode="0%" sourceLinked="0"/>
            <c:spPr>
              <a:ln w="3175">
                <a:prstDash val="solid"/>
              </a:ln>
            </c:spPr>
            <c:showLegendKey val="1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'[FY 23 FS Analysis - graphs.xlsx]RevExp graphs 23'!$A$4:$A$11</c:f>
              <c:strCache>
                <c:ptCount val="8"/>
                <c:pt idx="0">
                  <c:v>Tuition and Fees, Net $117,703</c:v>
                </c:pt>
                <c:pt idx="1">
                  <c:v>State Appropriations - Operating $106,401</c:v>
                </c:pt>
                <c:pt idx="2">
                  <c:v>Auxiliary Enterprises, Net $68,337</c:v>
                </c:pt>
                <c:pt idx="3">
                  <c:v>Grants and Contracts $64,845</c:v>
                </c:pt>
                <c:pt idx="4">
                  <c:v>State Appropriations - Capital $9,782</c:v>
                </c:pt>
                <c:pt idx="5">
                  <c:v>Sales and Services of Educational Activities $7,663</c:v>
                </c:pt>
                <c:pt idx="6">
                  <c:v>Other Capital Revenue $4,244</c:v>
                </c:pt>
                <c:pt idx="7">
                  <c:v>Other  $4,337</c:v>
                </c:pt>
              </c:strCache>
            </c:strRef>
          </c:cat>
          <c:val>
            <c:numRef>
              <c:f>'[FY 23 FS Analysis - graphs.xlsx]RevExp graphs 23'!$B$4:$B$11</c:f>
              <c:numCache>
                <c:formatCode>0%</c:formatCode>
                <c:ptCount val="8"/>
                <c:pt idx="0">
                  <c:v>0.30706770832130825</c:v>
                </c:pt>
                <c:pt idx="1">
                  <c:v>0.27758300788963169</c:v>
                </c:pt>
                <c:pt idx="2">
                  <c:v>0.17828132149663578</c:v>
                </c:pt>
                <c:pt idx="3">
                  <c:v>0.16917129276946322</c:v>
                </c:pt>
                <c:pt idx="4">
                  <c:v>2.5519487352453643E-2</c:v>
                </c:pt>
                <c:pt idx="5">
                  <c:v>1.9990456582020196E-2</c:v>
                </c:pt>
                <c:pt idx="6">
                  <c:v>1.1071460571714681E-2</c:v>
                </c:pt>
                <c:pt idx="7">
                  <c:v>1.1315265016772727E-2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C1-445C-9B08-1E0FBA412F07}"/>
            </c:ext>
          </c:extLst>
        </c:ser>
        <c:dLbls>
          <c:showLegendKey val="1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6701021711041799"/>
          <c:y val="0.30625036453776611"/>
          <c:w val="0.41670246199987387"/>
          <c:h val="0.66121697287839021"/>
        </c:manualLayout>
      </c:layout>
      <c:overlay val="0"/>
      <c:spPr>
        <a:noFill/>
        <a:effectLst>
          <a:innerShdw blurRad="63500" dist="50800" dir="16200000">
            <a:prstClr val="black">
              <a:alpha val="62000"/>
            </a:prstClr>
          </a:innerShdw>
        </a:effectLst>
      </c:spPr>
      <c:txPr>
        <a:bodyPr/>
        <a:lstStyle/>
        <a:p>
          <a:pPr>
            <a:defRPr>
              <a:latin typeface="Fira Sans" panose="020B0503050000020004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gradFill flip="none" rotWithShape="1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  <a:tileRect/>
    </a:gradFill>
    <a:ln>
      <a:gradFill>
        <a:gsLst>
          <a:gs pos="0">
            <a:srgbClr val="000082">
              <a:alpha val="61000"/>
            </a:srgbClr>
          </a:gs>
          <a:gs pos="13000">
            <a:srgbClr val="0047FF"/>
          </a:gs>
          <a:gs pos="28000">
            <a:srgbClr val="000082"/>
          </a:gs>
          <a:gs pos="42999">
            <a:srgbClr val="0047FF"/>
          </a:gs>
          <a:gs pos="58000">
            <a:srgbClr val="000082"/>
          </a:gs>
          <a:gs pos="72000">
            <a:srgbClr val="0047FF"/>
          </a:gs>
          <a:gs pos="87000">
            <a:srgbClr val="000082"/>
          </a:gs>
          <a:gs pos="100000">
            <a:srgbClr val="0047FF"/>
          </a:gs>
        </a:gsLst>
        <a:lin ang="5400000" scaled="0"/>
      </a:gra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omments/modernComment_887_1E29CD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5F3F8AF-DD7E-4949-8C75-C37670359D50}" authorId="{9526C1F4-788B-04DC-945C-6E73E8F6D90D}" status="resolved" created="2024-01-18T22:58:19.52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06056123" sldId="2183"/>
      <ac:graphicFrameMk id="4" creationId="{B396EE0B-55C8-4EB3-8F70-AC14E777E004}"/>
    </ac:deMkLst>
    <p188:replyLst>
      <p188:reply id="{7A35E311-BA84-4A20-A64A-2F9D328457CD}" authorId="{E38D2662-9DDE-FEB8-975C-4ADF38862458}" created="2024-01-18T23:34:09.969">
        <p188:txBody>
          <a:bodyPr/>
          <a:lstStyle/>
          <a:p>
            <a:r>
              <a:rPr lang="en-US"/>
              <a:t>I had a little note on this page for the state appropriations line, there's $2m capital included there. Only tuition and fees and state appropriations (op) are included on the next slide. </a:t>
            </a:r>
          </a:p>
        </p188:txBody>
      </p188:reply>
      <p188:reply id="{4FFA5327-5C51-4E10-81B7-38CFF6BE55C6}" authorId="{480D18AE-C2F8-ADB5-A8DB-FFFE2FB0A09A}" created="2024-01-18T23:53:53.191">
        <p188:txBody>
          <a:bodyPr/>
          <a:lstStyle/>
          <a:p>
            <a:r>
              <a:rPr lang="en-US"/>
              <a:t>This slide also include auxiliary --- $68,337 … that isn't on the next slide.</a:t>
            </a:r>
          </a:p>
        </p188:txBody>
      </p188:reply>
      <p188:reply id="{C6F11009-7042-4845-8C6D-5C63DEF468F6}" authorId="{480D18AE-C2F8-ADB5-A8DB-FFFE2FB0A09A}" created="2024-01-19T17:33:19.984">
        <p188:txBody>
          <a:bodyPr/>
          <a:lstStyle/>
          <a:p>
            <a:r>
              <a:rPr lang="en-US"/>
              <a:t>I think the note helps … this makes sense.</a:t>
            </a:r>
          </a:p>
        </p188:txBody>
      </p188:reply>
    </p188:replyLst>
    <p188:txBody>
      <a:bodyPr/>
      <a:lstStyle/>
      <a:p>
        <a:r>
          <a:rPr lang="en-US"/>
          <a:t>[@Faye Gallant] the $ amounts on this slide seem off when the next slide is in millions of dollars. What am I missing?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FA373-6F6F-460B-9490-D64CB08FF6B1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C67E17-8715-44DB-8A63-CD974B0624E7}">
      <dgm:prSet phldrT="[Text]" phldr="0" custT="1"/>
      <dgm:spPr/>
      <dgm:t>
        <a:bodyPr/>
        <a:lstStyle/>
        <a:p>
          <a:pPr rtl="0"/>
          <a:r>
            <a:rPr lang="en-US" sz="2400">
              <a:solidFill>
                <a:schemeClr val="accent4"/>
              </a:solidFill>
              <a:latin typeface="Fira Sans"/>
            </a:rPr>
            <a:t>Western had our two largest incoming first-year classes in Fall 2022 and Fall 2023</a:t>
          </a:r>
        </a:p>
      </dgm:t>
    </dgm:pt>
    <dgm:pt modelId="{555168C1-0866-40BD-90B5-1E267F978308}" type="parTrans" cxnId="{AF907ECB-0850-4921-9702-58DF18C9B43D}">
      <dgm:prSet/>
      <dgm:spPr/>
      <dgm:t>
        <a:bodyPr/>
        <a:lstStyle/>
        <a:p>
          <a:endParaRPr lang="en-US"/>
        </a:p>
      </dgm:t>
    </dgm:pt>
    <dgm:pt modelId="{B2E6C7A5-1161-45FB-A98F-06191195BA99}" type="sibTrans" cxnId="{AF907ECB-0850-4921-9702-58DF18C9B43D}">
      <dgm:prSet/>
      <dgm:spPr/>
      <dgm:t>
        <a:bodyPr/>
        <a:lstStyle/>
        <a:p>
          <a:endParaRPr lang="en-US"/>
        </a:p>
      </dgm:t>
    </dgm:pt>
    <dgm:pt modelId="{0E31FDBB-EED0-4B70-BB05-8CCD56E799D6}">
      <dgm:prSet phldrT="[Text]" phldr="0" custT="1"/>
      <dgm:spPr/>
      <dgm:t>
        <a:bodyPr/>
        <a:lstStyle/>
        <a:p>
          <a:pPr rtl="0"/>
          <a:r>
            <a:rPr lang="en-US" sz="2400">
              <a:solidFill>
                <a:schemeClr val="accent4"/>
              </a:solidFill>
              <a:latin typeface="Fira Sans"/>
            </a:rPr>
            <a:t>However, total enrollment is still well below pre-pandemic numbers</a:t>
          </a:r>
        </a:p>
      </dgm:t>
    </dgm:pt>
    <dgm:pt modelId="{517951DC-1DEB-47E4-82FC-2B16ABEA5D1C}" type="parTrans" cxnId="{83B0FFBF-A33A-4431-B446-90871D900307}">
      <dgm:prSet/>
      <dgm:spPr/>
      <dgm:t>
        <a:bodyPr/>
        <a:lstStyle/>
        <a:p>
          <a:endParaRPr lang="en-US"/>
        </a:p>
      </dgm:t>
    </dgm:pt>
    <dgm:pt modelId="{BF7CBA8C-0763-4388-A266-983973F43AB6}" type="sibTrans" cxnId="{83B0FFBF-A33A-4431-B446-90871D900307}">
      <dgm:prSet/>
      <dgm:spPr/>
      <dgm:t>
        <a:bodyPr/>
        <a:lstStyle/>
        <a:p>
          <a:endParaRPr lang="en-US"/>
        </a:p>
      </dgm:t>
    </dgm:pt>
    <dgm:pt modelId="{DE555352-03E2-43AA-895B-E981D0D47B9C}">
      <dgm:prSet phldrT="[Text]" phldr="0" custT="1"/>
      <dgm:spPr/>
      <dgm:t>
        <a:bodyPr/>
        <a:lstStyle/>
        <a:p>
          <a:pPr rtl="0"/>
          <a:r>
            <a:rPr lang="en-US" sz="2400">
              <a:solidFill>
                <a:schemeClr val="bg1"/>
              </a:solidFill>
              <a:latin typeface="Fira Sans"/>
            </a:rPr>
            <a:t>The university is trending better than many other institutions across the state and country</a:t>
          </a:r>
        </a:p>
      </dgm:t>
    </dgm:pt>
    <dgm:pt modelId="{7DB7D5AB-CBA2-4AB4-B578-38250D62EEF2}" type="parTrans" cxnId="{77BC4FF5-37C9-4AAD-A961-73426CF0A3F0}">
      <dgm:prSet/>
      <dgm:spPr/>
      <dgm:t>
        <a:bodyPr/>
        <a:lstStyle/>
        <a:p>
          <a:endParaRPr lang="en-US"/>
        </a:p>
      </dgm:t>
    </dgm:pt>
    <dgm:pt modelId="{573FF11D-E417-47AC-8ED0-95FD924C3891}" type="sibTrans" cxnId="{77BC4FF5-37C9-4AAD-A961-73426CF0A3F0}">
      <dgm:prSet/>
      <dgm:spPr/>
      <dgm:t>
        <a:bodyPr/>
        <a:lstStyle/>
        <a:p>
          <a:endParaRPr lang="en-US"/>
        </a:p>
      </dgm:t>
    </dgm:pt>
    <dgm:pt modelId="{8E4D95D3-CDBC-47E6-B892-BABF0865B535}" type="pres">
      <dgm:prSet presAssocID="{E2AFA373-6F6F-460B-9490-D64CB08FF6B1}" presName="Name0" presStyleCnt="0">
        <dgm:presLayoutVars>
          <dgm:chMax val="7"/>
          <dgm:chPref val="7"/>
          <dgm:dir/>
        </dgm:presLayoutVars>
      </dgm:prSet>
      <dgm:spPr/>
    </dgm:pt>
    <dgm:pt modelId="{21ABD692-B981-4ADE-BD2C-D9C4F14AD8E0}" type="pres">
      <dgm:prSet presAssocID="{E2AFA373-6F6F-460B-9490-D64CB08FF6B1}" presName="Name1" presStyleCnt="0"/>
      <dgm:spPr/>
    </dgm:pt>
    <dgm:pt modelId="{236061DC-4030-4CF9-A19F-7EB081BDE306}" type="pres">
      <dgm:prSet presAssocID="{E2AFA373-6F6F-460B-9490-D64CB08FF6B1}" presName="cycle" presStyleCnt="0"/>
      <dgm:spPr/>
    </dgm:pt>
    <dgm:pt modelId="{33444F59-1DA3-488F-ACE3-122FE43F41B8}" type="pres">
      <dgm:prSet presAssocID="{E2AFA373-6F6F-460B-9490-D64CB08FF6B1}" presName="srcNode" presStyleLbl="node1" presStyleIdx="0" presStyleCnt="3"/>
      <dgm:spPr/>
    </dgm:pt>
    <dgm:pt modelId="{EFC54CC3-2CF4-450E-9D79-E5F66E3A5BE3}" type="pres">
      <dgm:prSet presAssocID="{E2AFA373-6F6F-460B-9490-D64CB08FF6B1}" presName="conn" presStyleLbl="parChTrans1D2" presStyleIdx="0" presStyleCnt="1"/>
      <dgm:spPr/>
    </dgm:pt>
    <dgm:pt modelId="{52B9B65C-F12B-41B2-A88C-B38241993796}" type="pres">
      <dgm:prSet presAssocID="{E2AFA373-6F6F-460B-9490-D64CB08FF6B1}" presName="extraNode" presStyleLbl="node1" presStyleIdx="0" presStyleCnt="3"/>
      <dgm:spPr/>
    </dgm:pt>
    <dgm:pt modelId="{2CB2C2DC-D017-40ED-94E1-8C2759D6A5EC}" type="pres">
      <dgm:prSet presAssocID="{E2AFA373-6F6F-460B-9490-D64CB08FF6B1}" presName="dstNode" presStyleLbl="node1" presStyleIdx="0" presStyleCnt="3"/>
      <dgm:spPr/>
    </dgm:pt>
    <dgm:pt modelId="{AA881819-B0AA-47F9-8F89-6B95AAA20986}" type="pres">
      <dgm:prSet presAssocID="{1BC67E17-8715-44DB-8A63-CD974B0624E7}" presName="text_1" presStyleLbl="node1" presStyleIdx="0" presStyleCnt="3">
        <dgm:presLayoutVars>
          <dgm:bulletEnabled val="1"/>
        </dgm:presLayoutVars>
      </dgm:prSet>
      <dgm:spPr/>
    </dgm:pt>
    <dgm:pt modelId="{82149565-99AB-4D6E-9888-D5DB63DFD298}" type="pres">
      <dgm:prSet presAssocID="{1BC67E17-8715-44DB-8A63-CD974B0624E7}" presName="accent_1" presStyleCnt="0"/>
      <dgm:spPr/>
    </dgm:pt>
    <dgm:pt modelId="{E7C7E719-B637-47EE-BE10-7E0315EA7584}" type="pres">
      <dgm:prSet presAssocID="{1BC67E17-8715-44DB-8A63-CD974B0624E7}" presName="accentRepeatNode" presStyleLbl="solidFgAcc1" presStyleIdx="0" presStyleCnt="3"/>
      <dgm:spPr/>
    </dgm:pt>
    <dgm:pt modelId="{FE9C4CB2-8A11-4B10-83F8-550719D780D2}" type="pres">
      <dgm:prSet presAssocID="{0E31FDBB-EED0-4B70-BB05-8CCD56E799D6}" presName="text_2" presStyleLbl="node1" presStyleIdx="1" presStyleCnt="3">
        <dgm:presLayoutVars>
          <dgm:bulletEnabled val="1"/>
        </dgm:presLayoutVars>
      </dgm:prSet>
      <dgm:spPr/>
    </dgm:pt>
    <dgm:pt modelId="{F40D6568-A8EF-4136-AEAB-E624D4FD09F0}" type="pres">
      <dgm:prSet presAssocID="{0E31FDBB-EED0-4B70-BB05-8CCD56E799D6}" presName="accent_2" presStyleCnt="0"/>
      <dgm:spPr/>
    </dgm:pt>
    <dgm:pt modelId="{863F07FD-1875-4815-BB0D-DC9274BE14B2}" type="pres">
      <dgm:prSet presAssocID="{0E31FDBB-EED0-4B70-BB05-8CCD56E799D6}" presName="accentRepeatNode" presStyleLbl="solidFgAcc1" presStyleIdx="1" presStyleCnt="3"/>
      <dgm:spPr/>
    </dgm:pt>
    <dgm:pt modelId="{7C27D190-DCEC-4DA7-A8B4-3A83DA1FA2AB}" type="pres">
      <dgm:prSet presAssocID="{DE555352-03E2-43AA-895B-E981D0D47B9C}" presName="text_3" presStyleLbl="node1" presStyleIdx="2" presStyleCnt="3">
        <dgm:presLayoutVars>
          <dgm:bulletEnabled val="1"/>
        </dgm:presLayoutVars>
      </dgm:prSet>
      <dgm:spPr/>
    </dgm:pt>
    <dgm:pt modelId="{D11C1D57-F6AA-48D0-B076-5BBACCC71E23}" type="pres">
      <dgm:prSet presAssocID="{DE555352-03E2-43AA-895B-E981D0D47B9C}" presName="accent_3" presStyleCnt="0"/>
      <dgm:spPr/>
    </dgm:pt>
    <dgm:pt modelId="{04B33197-71DD-4DBD-B69C-D4EE5407B312}" type="pres">
      <dgm:prSet presAssocID="{DE555352-03E2-43AA-895B-E981D0D47B9C}" presName="accentRepeatNode" presStyleLbl="solidFgAcc1" presStyleIdx="2" presStyleCnt="3"/>
      <dgm:spPr/>
    </dgm:pt>
  </dgm:ptLst>
  <dgm:cxnLst>
    <dgm:cxn modelId="{40646360-0646-4E97-B445-85216F416658}" type="presOf" srcId="{0E31FDBB-EED0-4B70-BB05-8CCD56E799D6}" destId="{FE9C4CB2-8A11-4B10-83F8-550719D780D2}" srcOrd="0" destOrd="0" presId="urn:microsoft.com/office/officeart/2008/layout/VerticalCurvedList"/>
    <dgm:cxn modelId="{7DD2335A-0CCA-43D4-9FEF-CF1DD0A24BFC}" type="presOf" srcId="{1BC67E17-8715-44DB-8A63-CD974B0624E7}" destId="{AA881819-B0AA-47F9-8F89-6B95AAA20986}" srcOrd="0" destOrd="0" presId="urn:microsoft.com/office/officeart/2008/layout/VerticalCurvedList"/>
    <dgm:cxn modelId="{671AF98B-A61E-4F6A-8361-2D25E3FF178F}" type="presOf" srcId="{E2AFA373-6F6F-460B-9490-D64CB08FF6B1}" destId="{8E4D95D3-CDBC-47E6-B892-BABF0865B535}" srcOrd="0" destOrd="0" presId="urn:microsoft.com/office/officeart/2008/layout/VerticalCurvedList"/>
    <dgm:cxn modelId="{83B0FFBF-A33A-4431-B446-90871D900307}" srcId="{E2AFA373-6F6F-460B-9490-D64CB08FF6B1}" destId="{0E31FDBB-EED0-4B70-BB05-8CCD56E799D6}" srcOrd="1" destOrd="0" parTransId="{517951DC-1DEB-47E4-82FC-2B16ABEA5D1C}" sibTransId="{BF7CBA8C-0763-4388-A266-983973F43AB6}"/>
    <dgm:cxn modelId="{AF907ECB-0850-4921-9702-58DF18C9B43D}" srcId="{E2AFA373-6F6F-460B-9490-D64CB08FF6B1}" destId="{1BC67E17-8715-44DB-8A63-CD974B0624E7}" srcOrd="0" destOrd="0" parTransId="{555168C1-0866-40BD-90B5-1E267F978308}" sibTransId="{B2E6C7A5-1161-45FB-A98F-06191195BA99}"/>
    <dgm:cxn modelId="{6F47C7CC-471A-4166-9DCE-5377F39D488A}" type="presOf" srcId="{B2E6C7A5-1161-45FB-A98F-06191195BA99}" destId="{EFC54CC3-2CF4-450E-9D79-E5F66E3A5BE3}" srcOrd="0" destOrd="0" presId="urn:microsoft.com/office/officeart/2008/layout/VerticalCurvedList"/>
    <dgm:cxn modelId="{7D2353E5-8E1D-4A6E-8CFA-900F7774828D}" type="presOf" srcId="{DE555352-03E2-43AA-895B-E981D0D47B9C}" destId="{7C27D190-DCEC-4DA7-A8B4-3A83DA1FA2AB}" srcOrd="0" destOrd="0" presId="urn:microsoft.com/office/officeart/2008/layout/VerticalCurvedList"/>
    <dgm:cxn modelId="{77BC4FF5-37C9-4AAD-A961-73426CF0A3F0}" srcId="{E2AFA373-6F6F-460B-9490-D64CB08FF6B1}" destId="{DE555352-03E2-43AA-895B-E981D0D47B9C}" srcOrd="2" destOrd="0" parTransId="{7DB7D5AB-CBA2-4AB4-B578-38250D62EEF2}" sibTransId="{573FF11D-E417-47AC-8ED0-95FD924C3891}"/>
    <dgm:cxn modelId="{F26F7333-8973-42A2-A816-205BC6E1D53F}" type="presParOf" srcId="{8E4D95D3-CDBC-47E6-B892-BABF0865B535}" destId="{21ABD692-B981-4ADE-BD2C-D9C4F14AD8E0}" srcOrd="0" destOrd="0" presId="urn:microsoft.com/office/officeart/2008/layout/VerticalCurvedList"/>
    <dgm:cxn modelId="{DA293F47-C7FA-455A-B170-B52A96FCF89A}" type="presParOf" srcId="{21ABD692-B981-4ADE-BD2C-D9C4F14AD8E0}" destId="{236061DC-4030-4CF9-A19F-7EB081BDE306}" srcOrd="0" destOrd="0" presId="urn:microsoft.com/office/officeart/2008/layout/VerticalCurvedList"/>
    <dgm:cxn modelId="{BB76B895-B4DE-4825-B295-1F0FE2E6CD44}" type="presParOf" srcId="{236061DC-4030-4CF9-A19F-7EB081BDE306}" destId="{33444F59-1DA3-488F-ACE3-122FE43F41B8}" srcOrd="0" destOrd="0" presId="urn:microsoft.com/office/officeart/2008/layout/VerticalCurvedList"/>
    <dgm:cxn modelId="{31446883-ECB8-4635-A607-49FBC3CF51B1}" type="presParOf" srcId="{236061DC-4030-4CF9-A19F-7EB081BDE306}" destId="{EFC54CC3-2CF4-450E-9D79-E5F66E3A5BE3}" srcOrd="1" destOrd="0" presId="urn:microsoft.com/office/officeart/2008/layout/VerticalCurvedList"/>
    <dgm:cxn modelId="{89260A08-278C-4139-8EA8-CB59A7668542}" type="presParOf" srcId="{236061DC-4030-4CF9-A19F-7EB081BDE306}" destId="{52B9B65C-F12B-41B2-A88C-B38241993796}" srcOrd="2" destOrd="0" presId="urn:microsoft.com/office/officeart/2008/layout/VerticalCurvedList"/>
    <dgm:cxn modelId="{8B93B5DA-E589-42B4-AD44-52E185B98E29}" type="presParOf" srcId="{236061DC-4030-4CF9-A19F-7EB081BDE306}" destId="{2CB2C2DC-D017-40ED-94E1-8C2759D6A5EC}" srcOrd="3" destOrd="0" presId="urn:microsoft.com/office/officeart/2008/layout/VerticalCurvedList"/>
    <dgm:cxn modelId="{39A6B979-B20D-4AB0-86A2-B8B1C0829182}" type="presParOf" srcId="{21ABD692-B981-4ADE-BD2C-D9C4F14AD8E0}" destId="{AA881819-B0AA-47F9-8F89-6B95AAA20986}" srcOrd="1" destOrd="0" presId="urn:microsoft.com/office/officeart/2008/layout/VerticalCurvedList"/>
    <dgm:cxn modelId="{81157A8E-AE9D-4310-B189-C5D6E64127DD}" type="presParOf" srcId="{21ABD692-B981-4ADE-BD2C-D9C4F14AD8E0}" destId="{82149565-99AB-4D6E-9888-D5DB63DFD298}" srcOrd="2" destOrd="0" presId="urn:microsoft.com/office/officeart/2008/layout/VerticalCurvedList"/>
    <dgm:cxn modelId="{0E3F005D-1126-4E83-AF43-0E39BB432F1C}" type="presParOf" srcId="{82149565-99AB-4D6E-9888-D5DB63DFD298}" destId="{E7C7E719-B637-47EE-BE10-7E0315EA7584}" srcOrd="0" destOrd="0" presId="urn:microsoft.com/office/officeart/2008/layout/VerticalCurvedList"/>
    <dgm:cxn modelId="{885B38EF-548A-4B7F-832C-13A8A1C2A7C6}" type="presParOf" srcId="{21ABD692-B981-4ADE-BD2C-D9C4F14AD8E0}" destId="{FE9C4CB2-8A11-4B10-83F8-550719D780D2}" srcOrd="3" destOrd="0" presId="urn:microsoft.com/office/officeart/2008/layout/VerticalCurvedList"/>
    <dgm:cxn modelId="{7085E494-3D2B-47D8-A374-0FC0157137CB}" type="presParOf" srcId="{21ABD692-B981-4ADE-BD2C-D9C4F14AD8E0}" destId="{F40D6568-A8EF-4136-AEAB-E624D4FD09F0}" srcOrd="4" destOrd="0" presId="urn:microsoft.com/office/officeart/2008/layout/VerticalCurvedList"/>
    <dgm:cxn modelId="{3727A67C-B108-4843-914E-7EC12B583817}" type="presParOf" srcId="{F40D6568-A8EF-4136-AEAB-E624D4FD09F0}" destId="{863F07FD-1875-4815-BB0D-DC9274BE14B2}" srcOrd="0" destOrd="0" presId="urn:microsoft.com/office/officeart/2008/layout/VerticalCurvedList"/>
    <dgm:cxn modelId="{09645081-6FDF-4778-9FB5-3A26BB26F001}" type="presParOf" srcId="{21ABD692-B981-4ADE-BD2C-D9C4F14AD8E0}" destId="{7C27D190-DCEC-4DA7-A8B4-3A83DA1FA2AB}" srcOrd="5" destOrd="0" presId="urn:microsoft.com/office/officeart/2008/layout/VerticalCurvedList"/>
    <dgm:cxn modelId="{D3173569-3DB8-4381-8DE2-28257565DC1C}" type="presParOf" srcId="{21ABD692-B981-4ADE-BD2C-D9C4F14AD8E0}" destId="{D11C1D57-F6AA-48D0-B076-5BBACCC71E23}" srcOrd="6" destOrd="0" presId="urn:microsoft.com/office/officeart/2008/layout/VerticalCurvedList"/>
    <dgm:cxn modelId="{C2F31365-18ED-4417-A293-E92B58D96516}" type="presParOf" srcId="{D11C1D57-F6AA-48D0-B076-5BBACCC71E23}" destId="{04B33197-71DD-4DBD-B69C-D4EE5407B31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15D6AD-1C16-4440-9AF5-7D9025AE2C07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032419-25A2-491F-81A6-FA4F2EBB9290}">
      <dgm:prSet phldrT="[Text]" phldr="0" custT="1"/>
      <dgm:spPr/>
      <dgm:t>
        <a:bodyPr/>
        <a:lstStyle/>
        <a:p>
          <a:r>
            <a:rPr lang="en-US" sz="2400" b="0">
              <a:latin typeface="Fira Sans"/>
            </a:rPr>
            <a:t>FY 2023-2024 Actuals </a:t>
          </a:r>
        </a:p>
      </dgm:t>
    </dgm:pt>
    <dgm:pt modelId="{784BB699-8CCE-4EEA-B6EE-020E94EF3937}" type="parTrans" cxnId="{F7127849-F489-49CF-A553-1EC920CAB640}">
      <dgm:prSet/>
      <dgm:spPr/>
      <dgm:t>
        <a:bodyPr/>
        <a:lstStyle/>
        <a:p>
          <a:endParaRPr lang="en-US"/>
        </a:p>
      </dgm:t>
    </dgm:pt>
    <dgm:pt modelId="{79BE9E6A-44E1-492B-A402-A2CAB408B857}" type="sibTrans" cxnId="{F7127849-F489-49CF-A553-1EC920CAB640}">
      <dgm:prSet/>
      <dgm:spPr/>
      <dgm:t>
        <a:bodyPr/>
        <a:lstStyle/>
        <a:p>
          <a:endParaRPr lang="en-US"/>
        </a:p>
      </dgm:t>
    </dgm:pt>
    <dgm:pt modelId="{4D76A690-6573-4488-ABAD-7533C1DAAA25}">
      <dgm:prSet phldrT="[Text]" phldr="0" custT="1"/>
      <dgm:spPr>
        <a:ln w="28575">
          <a:solidFill>
            <a:srgbClr val="63C2FF"/>
          </a:solidFill>
        </a:ln>
      </dgm:spPr>
      <dgm:t>
        <a:bodyPr/>
        <a:lstStyle/>
        <a:p>
          <a:pPr rtl="0"/>
          <a:r>
            <a:rPr lang="en-US" sz="1800">
              <a:latin typeface="Fira Sans"/>
            </a:rPr>
            <a:t>We are at the mid-point of our fiscal year, and it is projected university reserves will cover approximately 7.2% of the operating budget. </a:t>
          </a:r>
        </a:p>
      </dgm:t>
    </dgm:pt>
    <dgm:pt modelId="{6804E31B-F980-451B-99B0-2661666CB60C}" type="parTrans" cxnId="{7D4C1764-904E-4EE9-AC13-FA22CAD36CA7}">
      <dgm:prSet/>
      <dgm:spPr/>
      <dgm:t>
        <a:bodyPr/>
        <a:lstStyle/>
        <a:p>
          <a:endParaRPr lang="en-US"/>
        </a:p>
      </dgm:t>
    </dgm:pt>
    <dgm:pt modelId="{A1523554-CE81-4C36-9873-F3D40A7C2EFE}" type="sibTrans" cxnId="{7D4C1764-904E-4EE9-AC13-FA22CAD36CA7}">
      <dgm:prSet/>
      <dgm:spPr/>
      <dgm:t>
        <a:bodyPr/>
        <a:lstStyle/>
        <a:p>
          <a:endParaRPr lang="en-US"/>
        </a:p>
      </dgm:t>
    </dgm:pt>
    <dgm:pt modelId="{F086F7E3-BB93-484B-BED6-DCD2A2AECCE8}">
      <dgm:prSet custT="1"/>
      <dgm:spPr/>
      <dgm:t>
        <a:bodyPr tIns="91440" bIns="91440"/>
        <a:lstStyle/>
        <a:p>
          <a:r>
            <a:rPr lang="en-US" sz="2400" b="0">
              <a:latin typeface="Fira Sans"/>
              <a:cs typeface="Calibri"/>
            </a:rPr>
            <a:t>Fiscal Year 2023-2024 Budgeting</a:t>
          </a:r>
          <a:endParaRPr lang="en-US" sz="2400"/>
        </a:p>
      </dgm:t>
    </dgm:pt>
    <dgm:pt modelId="{A00C4D93-50BD-46C5-AF90-65057578F7B0}" type="parTrans" cxnId="{70F8C678-7678-4645-AF05-A95EFBB54262}">
      <dgm:prSet/>
      <dgm:spPr/>
      <dgm:t>
        <a:bodyPr/>
        <a:lstStyle/>
        <a:p>
          <a:endParaRPr lang="en-US"/>
        </a:p>
      </dgm:t>
    </dgm:pt>
    <dgm:pt modelId="{5EADFD99-1AD8-45C3-A7EB-D626861BD514}" type="sibTrans" cxnId="{70F8C678-7678-4645-AF05-A95EFBB54262}">
      <dgm:prSet/>
      <dgm:spPr/>
      <dgm:t>
        <a:bodyPr/>
        <a:lstStyle/>
        <a:p>
          <a:endParaRPr lang="en-US"/>
        </a:p>
      </dgm:t>
    </dgm:pt>
    <dgm:pt modelId="{E1FC0F6A-76E4-4DBB-BA04-A480996A3A17}">
      <dgm:prSet phldr="0" custT="1"/>
      <dgm:spPr>
        <a:ln w="28575">
          <a:solidFill>
            <a:schemeClr val="accent2"/>
          </a:solidFill>
        </a:ln>
      </dgm:spPr>
      <dgm:t>
        <a:bodyPr/>
        <a:lstStyle/>
        <a:p>
          <a:r>
            <a:rPr lang="en-US" sz="1800" b="0">
              <a:latin typeface="Fira Sans"/>
              <a:cs typeface="Calibri"/>
            </a:rPr>
            <a:t>3% across-the-board reduction was achieved by holding/folding vacancies and reducing goods and services. </a:t>
          </a:r>
        </a:p>
      </dgm:t>
    </dgm:pt>
    <dgm:pt modelId="{426C88F3-19DA-4BE1-93BB-7F6445FB154E}" type="parTrans" cxnId="{021A1A25-DB2B-461D-A56C-ADBEF7B4732C}">
      <dgm:prSet/>
      <dgm:spPr/>
      <dgm:t>
        <a:bodyPr/>
        <a:lstStyle/>
        <a:p>
          <a:endParaRPr lang="en-US"/>
        </a:p>
      </dgm:t>
    </dgm:pt>
    <dgm:pt modelId="{A393586A-69F0-4E73-9344-6A1CE99E7B11}" type="sibTrans" cxnId="{021A1A25-DB2B-461D-A56C-ADBEF7B4732C}">
      <dgm:prSet/>
      <dgm:spPr/>
      <dgm:t>
        <a:bodyPr/>
        <a:lstStyle/>
        <a:p>
          <a:endParaRPr lang="en-US"/>
        </a:p>
      </dgm:t>
    </dgm:pt>
    <dgm:pt modelId="{40636741-4475-477C-BE9A-258B3630CDF7}">
      <dgm:prSet phldr="0" custT="1"/>
      <dgm:spPr/>
      <dgm:t>
        <a:bodyPr/>
        <a:lstStyle/>
        <a:p>
          <a:pPr rtl="0"/>
          <a:r>
            <a:rPr lang="en-US" sz="2400" b="0" kern="1200">
              <a:solidFill>
                <a:srgbClr val="FFFFFF"/>
              </a:solidFill>
              <a:latin typeface="Fira Sans"/>
              <a:ea typeface="+mn-ea"/>
              <a:cs typeface="Calibri"/>
            </a:rPr>
            <a:t>Fiscal Year 2022-2023 Close Out </a:t>
          </a:r>
        </a:p>
      </dgm:t>
    </dgm:pt>
    <dgm:pt modelId="{30191A6B-84C5-44E3-9D85-DC33F036C183}" type="parTrans" cxnId="{3132B69D-C4FF-4FE0-9789-493AA344CE21}">
      <dgm:prSet/>
      <dgm:spPr/>
      <dgm:t>
        <a:bodyPr/>
        <a:lstStyle/>
        <a:p>
          <a:endParaRPr lang="en-US"/>
        </a:p>
      </dgm:t>
    </dgm:pt>
    <dgm:pt modelId="{97A33E9B-BBD7-4B3B-AF85-99686FDEDCA7}" type="sibTrans" cxnId="{3132B69D-C4FF-4FE0-9789-493AA344CE21}">
      <dgm:prSet/>
      <dgm:spPr/>
      <dgm:t>
        <a:bodyPr/>
        <a:lstStyle/>
        <a:p>
          <a:endParaRPr lang="en-US"/>
        </a:p>
      </dgm:t>
    </dgm:pt>
    <dgm:pt modelId="{D9A9C9BF-E844-4E48-991C-E6A8D775F6DE}">
      <dgm:prSet phldr="0" custT="1"/>
      <dgm:spPr>
        <a:ln w="28575">
          <a:solidFill>
            <a:schemeClr val="accent2"/>
          </a:solidFill>
        </a:ln>
      </dgm:spPr>
      <dgm:t>
        <a:bodyPr/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800" b="0" kern="1200">
              <a:solidFill>
                <a:srgbClr val="002F5E">
                  <a:hueOff val="0"/>
                  <a:satOff val="0"/>
                  <a:lumOff val="0"/>
                  <a:alphaOff val="0"/>
                </a:srgbClr>
              </a:solidFill>
              <a:latin typeface="Fira Sans"/>
              <a:ea typeface="+mn-ea"/>
              <a:cs typeface="Calibri"/>
            </a:rPr>
            <a:t>Ended with university expenditures exceeding revenue. The remainder of one-   time federal stimulus funds and university reserves were used to cover the difference. </a:t>
          </a:r>
        </a:p>
      </dgm:t>
    </dgm:pt>
    <dgm:pt modelId="{374DCC6D-9BAF-49EC-ADA5-FD3158FAFFC9}" type="parTrans" cxnId="{EB0501F0-4C36-44C3-BDC4-80849676388B}">
      <dgm:prSet/>
      <dgm:spPr/>
      <dgm:t>
        <a:bodyPr/>
        <a:lstStyle/>
        <a:p>
          <a:endParaRPr lang="en-US"/>
        </a:p>
      </dgm:t>
    </dgm:pt>
    <dgm:pt modelId="{EE6F07BD-9DC2-4820-8616-479DF8C8D374}" type="sibTrans" cxnId="{EB0501F0-4C36-44C3-BDC4-80849676388B}">
      <dgm:prSet/>
      <dgm:spPr/>
      <dgm:t>
        <a:bodyPr/>
        <a:lstStyle/>
        <a:p>
          <a:endParaRPr lang="en-US"/>
        </a:p>
      </dgm:t>
    </dgm:pt>
    <dgm:pt modelId="{476C96CC-883E-428A-9100-DB56E81AC23F}">
      <dgm:prSet phldr="0" custT="1"/>
      <dgm:spPr>
        <a:ln w="28575">
          <a:solidFill>
            <a:schemeClr val="accent2"/>
          </a:solidFill>
        </a:ln>
      </dgm:spPr>
      <dgm:t>
        <a:bodyPr/>
        <a:lstStyle/>
        <a:p>
          <a:r>
            <a:rPr lang="en-US" sz="1800" b="0">
              <a:latin typeface="Fira Sans"/>
              <a:cs typeface="Calibri"/>
            </a:rPr>
            <a:t>Thank you to everyone for their continued support to reach these targets.</a:t>
          </a:r>
        </a:p>
      </dgm:t>
    </dgm:pt>
    <dgm:pt modelId="{1DD26F94-AAD2-4D76-88D9-453BCB7992AA}" type="parTrans" cxnId="{2681134C-3CCD-49CA-8E5D-784CA505774B}">
      <dgm:prSet/>
      <dgm:spPr/>
      <dgm:t>
        <a:bodyPr/>
        <a:lstStyle/>
        <a:p>
          <a:endParaRPr lang="en-US"/>
        </a:p>
      </dgm:t>
    </dgm:pt>
    <dgm:pt modelId="{684BAB90-EAB6-4EA4-AA77-0206967B6C9E}" type="sibTrans" cxnId="{2681134C-3CCD-49CA-8E5D-784CA505774B}">
      <dgm:prSet/>
      <dgm:spPr/>
      <dgm:t>
        <a:bodyPr/>
        <a:lstStyle/>
        <a:p>
          <a:endParaRPr lang="en-US"/>
        </a:p>
      </dgm:t>
    </dgm:pt>
    <dgm:pt modelId="{BFC194A1-D93A-4FBA-AF72-C806B3CDBF7F}">
      <dgm:prSet phldrT="[Text]" phldr="0" custT="1"/>
      <dgm:spPr>
        <a:ln w="28575">
          <a:solidFill>
            <a:srgbClr val="63C2FF"/>
          </a:solidFill>
        </a:ln>
      </dgm:spPr>
      <dgm:t>
        <a:bodyPr/>
        <a:lstStyle/>
        <a:p>
          <a:pPr rtl="0"/>
          <a:r>
            <a:rPr lang="en-US" sz="1800">
              <a:latin typeface="Fira Sans"/>
            </a:rPr>
            <a:t>The Board of Trustees adopted a policy for reserves to cover at least 10% of the operating budget by Fiscal Year 2031-2032. </a:t>
          </a:r>
        </a:p>
      </dgm:t>
    </dgm:pt>
    <dgm:pt modelId="{AB698CB1-F2AB-47AC-9E9D-8BADB5D2C4CB}" type="parTrans" cxnId="{2E8BDE73-DEF3-4D25-9685-774124A18028}">
      <dgm:prSet/>
      <dgm:spPr/>
      <dgm:t>
        <a:bodyPr/>
        <a:lstStyle/>
        <a:p>
          <a:endParaRPr lang="en-US"/>
        </a:p>
      </dgm:t>
    </dgm:pt>
    <dgm:pt modelId="{194E38BD-52D7-4B35-8F87-FFEB0D550775}" type="sibTrans" cxnId="{2E8BDE73-DEF3-4D25-9685-774124A18028}">
      <dgm:prSet/>
      <dgm:spPr/>
      <dgm:t>
        <a:bodyPr/>
        <a:lstStyle/>
        <a:p>
          <a:endParaRPr lang="en-US"/>
        </a:p>
      </dgm:t>
    </dgm:pt>
    <dgm:pt modelId="{B24C9C8F-37EB-4807-9335-CD0DAE8B647E}" type="pres">
      <dgm:prSet presAssocID="{E115D6AD-1C16-4440-9AF5-7D9025AE2C07}" presName="linear" presStyleCnt="0">
        <dgm:presLayoutVars>
          <dgm:dir/>
          <dgm:animLvl val="lvl"/>
          <dgm:resizeHandles val="exact"/>
        </dgm:presLayoutVars>
      </dgm:prSet>
      <dgm:spPr/>
    </dgm:pt>
    <dgm:pt modelId="{77F4D682-7EF9-49A5-B11A-B4C4F602769B}" type="pres">
      <dgm:prSet presAssocID="{40636741-4475-477C-BE9A-258B3630CDF7}" presName="parentLin" presStyleCnt="0"/>
      <dgm:spPr/>
    </dgm:pt>
    <dgm:pt modelId="{644282AE-215E-40FA-B587-790BC893EBB5}" type="pres">
      <dgm:prSet presAssocID="{40636741-4475-477C-BE9A-258B3630CDF7}" presName="parentLeftMargin" presStyleLbl="node1" presStyleIdx="0" presStyleCnt="3"/>
      <dgm:spPr/>
    </dgm:pt>
    <dgm:pt modelId="{51AC0E06-47BC-4AFA-A324-B481B6DFD18B}" type="pres">
      <dgm:prSet presAssocID="{40636741-4475-477C-BE9A-258B3630CDF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2C00DC6-5442-4A5B-8065-401B4171B7ED}" type="pres">
      <dgm:prSet presAssocID="{40636741-4475-477C-BE9A-258B3630CDF7}" presName="negativeSpace" presStyleCnt="0"/>
      <dgm:spPr/>
    </dgm:pt>
    <dgm:pt modelId="{1FAF50F5-996E-4438-BB03-DEBB2B2AF5D1}" type="pres">
      <dgm:prSet presAssocID="{40636741-4475-477C-BE9A-258B3630CDF7}" presName="childText" presStyleLbl="conFgAcc1" presStyleIdx="0" presStyleCnt="3" custLinFactY="805" custLinFactNeighborX="-2345" custLinFactNeighborY="100000">
        <dgm:presLayoutVars>
          <dgm:bulletEnabled val="1"/>
        </dgm:presLayoutVars>
      </dgm:prSet>
      <dgm:spPr/>
    </dgm:pt>
    <dgm:pt modelId="{DA314531-6BDA-424C-8A49-D76B9B613241}" type="pres">
      <dgm:prSet presAssocID="{97A33E9B-BBD7-4B3B-AF85-99686FDEDCA7}" presName="spaceBetweenRectangles" presStyleCnt="0"/>
      <dgm:spPr/>
    </dgm:pt>
    <dgm:pt modelId="{F74F3BFB-86DC-4F19-B65B-C85C3F4E35FF}" type="pres">
      <dgm:prSet presAssocID="{F086F7E3-BB93-484B-BED6-DCD2A2AECCE8}" presName="parentLin" presStyleCnt="0"/>
      <dgm:spPr/>
    </dgm:pt>
    <dgm:pt modelId="{1C3E4B3E-1846-4D53-8DC1-CF85B4349AF7}" type="pres">
      <dgm:prSet presAssocID="{F086F7E3-BB93-484B-BED6-DCD2A2AECCE8}" presName="parentLeftMargin" presStyleLbl="node1" presStyleIdx="0" presStyleCnt="3"/>
      <dgm:spPr/>
    </dgm:pt>
    <dgm:pt modelId="{F4EEC895-B864-4FAF-B554-47BBD624BDB3}" type="pres">
      <dgm:prSet presAssocID="{F086F7E3-BB93-484B-BED6-DCD2A2AECCE8}" presName="parentText" presStyleLbl="node1" presStyleIdx="1" presStyleCnt="3" custScaleY="119137">
        <dgm:presLayoutVars>
          <dgm:chMax val="0"/>
          <dgm:bulletEnabled val="1"/>
        </dgm:presLayoutVars>
      </dgm:prSet>
      <dgm:spPr/>
    </dgm:pt>
    <dgm:pt modelId="{AF749328-C940-4E87-8E8C-FE8E6FD59624}" type="pres">
      <dgm:prSet presAssocID="{F086F7E3-BB93-484B-BED6-DCD2A2AECCE8}" presName="negativeSpace" presStyleCnt="0"/>
      <dgm:spPr/>
    </dgm:pt>
    <dgm:pt modelId="{2CF7B3A3-C2BA-4676-9702-5D0C2E0FE179}" type="pres">
      <dgm:prSet presAssocID="{F086F7E3-BB93-484B-BED6-DCD2A2AECCE8}" presName="childText" presStyleLbl="conFgAcc1" presStyleIdx="1" presStyleCnt="3">
        <dgm:presLayoutVars>
          <dgm:bulletEnabled val="1"/>
        </dgm:presLayoutVars>
      </dgm:prSet>
      <dgm:spPr/>
    </dgm:pt>
    <dgm:pt modelId="{E0915974-C0CA-4133-8939-C0F8D0436B74}" type="pres">
      <dgm:prSet presAssocID="{5EADFD99-1AD8-45C3-A7EB-D626861BD514}" presName="spaceBetweenRectangles" presStyleCnt="0"/>
      <dgm:spPr/>
    </dgm:pt>
    <dgm:pt modelId="{0A54F8AE-2FD6-499C-B857-6A99E76E4D4E}" type="pres">
      <dgm:prSet presAssocID="{CB032419-25A2-491F-81A6-FA4F2EBB9290}" presName="parentLin" presStyleCnt="0"/>
      <dgm:spPr/>
    </dgm:pt>
    <dgm:pt modelId="{B3087A94-4139-420F-9AA0-337085732B2A}" type="pres">
      <dgm:prSet presAssocID="{CB032419-25A2-491F-81A6-FA4F2EBB9290}" presName="parentLeftMargin" presStyleLbl="node1" presStyleIdx="1" presStyleCnt="3"/>
      <dgm:spPr/>
    </dgm:pt>
    <dgm:pt modelId="{A3D28FFF-CC36-4B5E-9039-5D335221D7CD}" type="pres">
      <dgm:prSet presAssocID="{CB032419-25A2-491F-81A6-FA4F2EBB9290}" presName="parentText" presStyleLbl="node1" presStyleIdx="2" presStyleCnt="3" custScaleY="129065">
        <dgm:presLayoutVars>
          <dgm:chMax val="0"/>
          <dgm:bulletEnabled val="1"/>
        </dgm:presLayoutVars>
      </dgm:prSet>
      <dgm:spPr/>
    </dgm:pt>
    <dgm:pt modelId="{DFFC93AD-4ACA-4F9C-9D73-64718653FE7A}" type="pres">
      <dgm:prSet presAssocID="{CB032419-25A2-491F-81A6-FA4F2EBB9290}" presName="negativeSpace" presStyleCnt="0"/>
      <dgm:spPr/>
    </dgm:pt>
    <dgm:pt modelId="{3DBBFEEA-F386-41FA-B468-D836C13AD0C6}" type="pres">
      <dgm:prSet presAssocID="{CB032419-25A2-491F-81A6-FA4F2EBB929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109B413-7A39-4FE9-A6B5-D8CF36EA997A}" type="presOf" srcId="{CB032419-25A2-491F-81A6-FA4F2EBB9290}" destId="{B3087A94-4139-420F-9AA0-337085732B2A}" srcOrd="0" destOrd="0" presId="urn:microsoft.com/office/officeart/2005/8/layout/list1"/>
    <dgm:cxn modelId="{2E935C21-EED3-4668-AC1E-1D511158F029}" type="presOf" srcId="{D9A9C9BF-E844-4E48-991C-E6A8D775F6DE}" destId="{1FAF50F5-996E-4438-BB03-DEBB2B2AF5D1}" srcOrd="0" destOrd="0" presId="urn:microsoft.com/office/officeart/2005/8/layout/list1"/>
    <dgm:cxn modelId="{021A1A25-DB2B-461D-A56C-ADBEF7B4732C}" srcId="{F086F7E3-BB93-484B-BED6-DCD2A2AECCE8}" destId="{E1FC0F6A-76E4-4DBB-BA04-A480996A3A17}" srcOrd="0" destOrd="0" parTransId="{426C88F3-19DA-4BE1-93BB-7F6445FB154E}" sibTransId="{A393586A-69F0-4E73-9344-6A1CE99E7B11}"/>
    <dgm:cxn modelId="{30BE2E61-8484-4AF2-94BA-9E7D5A53BAF2}" type="presOf" srcId="{40636741-4475-477C-BE9A-258B3630CDF7}" destId="{644282AE-215E-40FA-B587-790BC893EBB5}" srcOrd="0" destOrd="0" presId="urn:microsoft.com/office/officeart/2005/8/layout/list1"/>
    <dgm:cxn modelId="{7D4C1764-904E-4EE9-AC13-FA22CAD36CA7}" srcId="{CB032419-25A2-491F-81A6-FA4F2EBB9290}" destId="{4D76A690-6573-4488-ABAD-7533C1DAAA25}" srcOrd="0" destOrd="0" parTransId="{6804E31B-F980-451B-99B0-2661666CB60C}" sibTransId="{A1523554-CE81-4C36-9873-F3D40A7C2EFE}"/>
    <dgm:cxn modelId="{D240C465-ACDD-4953-BB83-6E000BF11048}" type="presOf" srcId="{476C96CC-883E-428A-9100-DB56E81AC23F}" destId="{2CF7B3A3-C2BA-4676-9702-5D0C2E0FE179}" srcOrd="0" destOrd="1" presId="urn:microsoft.com/office/officeart/2005/8/layout/list1"/>
    <dgm:cxn modelId="{F7127849-F489-49CF-A553-1EC920CAB640}" srcId="{E115D6AD-1C16-4440-9AF5-7D9025AE2C07}" destId="{CB032419-25A2-491F-81A6-FA4F2EBB9290}" srcOrd="2" destOrd="0" parTransId="{784BB699-8CCE-4EEA-B6EE-020E94EF3937}" sibTransId="{79BE9E6A-44E1-492B-A402-A2CAB408B857}"/>
    <dgm:cxn modelId="{CF68596B-64B6-4B6A-AFAB-19D47EC012CF}" type="presOf" srcId="{BFC194A1-D93A-4FBA-AF72-C806B3CDBF7F}" destId="{3DBBFEEA-F386-41FA-B468-D836C13AD0C6}" srcOrd="0" destOrd="1" presId="urn:microsoft.com/office/officeart/2005/8/layout/list1"/>
    <dgm:cxn modelId="{2681134C-3CCD-49CA-8E5D-784CA505774B}" srcId="{F086F7E3-BB93-484B-BED6-DCD2A2AECCE8}" destId="{476C96CC-883E-428A-9100-DB56E81AC23F}" srcOrd="1" destOrd="0" parTransId="{1DD26F94-AAD2-4D76-88D9-453BCB7992AA}" sibTransId="{684BAB90-EAB6-4EA4-AA77-0206967B6C9E}"/>
    <dgm:cxn modelId="{2E8BDE73-DEF3-4D25-9685-774124A18028}" srcId="{CB032419-25A2-491F-81A6-FA4F2EBB9290}" destId="{BFC194A1-D93A-4FBA-AF72-C806B3CDBF7F}" srcOrd="1" destOrd="0" parTransId="{AB698CB1-F2AB-47AC-9E9D-8BADB5D2C4CB}" sibTransId="{194E38BD-52D7-4B35-8F87-FFEB0D550775}"/>
    <dgm:cxn modelId="{F9E84254-B1CC-403B-A8C8-9FF837F05F16}" type="presOf" srcId="{40636741-4475-477C-BE9A-258B3630CDF7}" destId="{51AC0E06-47BC-4AFA-A324-B481B6DFD18B}" srcOrd="1" destOrd="0" presId="urn:microsoft.com/office/officeart/2005/8/layout/list1"/>
    <dgm:cxn modelId="{40EA6356-EE40-426D-AE3E-EE7572BA1C47}" type="presOf" srcId="{E1FC0F6A-76E4-4DBB-BA04-A480996A3A17}" destId="{2CF7B3A3-C2BA-4676-9702-5D0C2E0FE179}" srcOrd="0" destOrd="0" presId="urn:microsoft.com/office/officeart/2005/8/layout/list1"/>
    <dgm:cxn modelId="{70F8C678-7678-4645-AF05-A95EFBB54262}" srcId="{E115D6AD-1C16-4440-9AF5-7D9025AE2C07}" destId="{F086F7E3-BB93-484B-BED6-DCD2A2AECCE8}" srcOrd="1" destOrd="0" parTransId="{A00C4D93-50BD-46C5-AF90-65057578F7B0}" sibTransId="{5EADFD99-1AD8-45C3-A7EB-D626861BD514}"/>
    <dgm:cxn modelId="{77956E7A-BD7F-4A20-A7F6-719CCCC01441}" type="presOf" srcId="{4D76A690-6573-4488-ABAD-7533C1DAAA25}" destId="{3DBBFEEA-F386-41FA-B468-D836C13AD0C6}" srcOrd="0" destOrd="0" presId="urn:microsoft.com/office/officeart/2005/8/layout/list1"/>
    <dgm:cxn modelId="{3132B69D-C4FF-4FE0-9789-493AA344CE21}" srcId="{E115D6AD-1C16-4440-9AF5-7D9025AE2C07}" destId="{40636741-4475-477C-BE9A-258B3630CDF7}" srcOrd="0" destOrd="0" parTransId="{30191A6B-84C5-44E3-9D85-DC33F036C183}" sibTransId="{97A33E9B-BBD7-4B3B-AF85-99686FDEDCA7}"/>
    <dgm:cxn modelId="{B655F1B4-D568-40D5-9005-28C480AB18F7}" type="presOf" srcId="{F086F7E3-BB93-484B-BED6-DCD2A2AECCE8}" destId="{1C3E4B3E-1846-4D53-8DC1-CF85B4349AF7}" srcOrd="0" destOrd="0" presId="urn:microsoft.com/office/officeart/2005/8/layout/list1"/>
    <dgm:cxn modelId="{77C4B6DB-D3A5-4024-AF29-1A0FE68C0602}" type="presOf" srcId="{E115D6AD-1C16-4440-9AF5-7D9025AE2C07}" destId="{B24C9C8F-37EB-4807-9335-CD0DAE8B647E}" srcOrd="0" destOrd="0" presId="urn:microsoft.com/office/officeart/2005/8/layout/list1"/>
    <dgm:cxn modelId="{79C841E4-9101-4F32-835C-4D59BDA30D71}" type="presOf" srcId="{CB032419-25A2-491F-81A6-FA4F2EBB9290}" destId="{A3D28FFF-CC36-4B5E-9039-5D335221D7CD}" srcOrd="1" destOrd="0" presId="urn:microsoft.com/office/officeart/2005/8/layout/list1"/>
    <dgm:cxn modelId="{EB0501F0-4C36-44C3-BDC4-80849676388B}" srcId="{40636741-4475-477C-BE9A-258B3630CDF7}" destId="{D9A9C9BF-E844-4E48-991C-E6A8D775F6DE}" srcOrd="0" destOrd="0" parTransId="{374DCC6D-9BAF-49EC-ADA5-FD3158FAFFC9}" sibTransId="{EE6F07BD-9DC2-4820-8616-479DF8C8D374}"/>
    <dgm:cxn modelId="{A63AFCF8-396D-4443-B31A-0173F43B5CBA}" type="presOf" srcId="{F086F7E3-BB93-484B-BED6-DCD2A2AECCE8}" destId="{F4EEC895-B864-4FAF-B554-47BBD624BDB3}" srcOrd="1" destOrd="0" presId="urn:microsoft.com/office/officeart/2005/8/layout/list1"/>
    <dgm:cxn modelId="{8A761A1D-62D4-421D-ABDB-E3B2635BAE70}" type="presParOf" srcId="{B24C9C8F-37EB-4807-9335-CD0DAE8B647E}" destId="{77F4D682-7EF9-49A5-B11A-B4C4F602769B}" srcOrd="0" destOrd="0" presId="urn:microsoft.com/office/officeart/2005/8/layout/list1"/>
    <dgm:cxn modelId="{A9554B45-083D-4FE2-9D36-7D8B6A9B37B4}" type="presParOf" srcId="{77F4D682-7EF9-49A5-B11A-B4C4F602769B}" destId="{644282AE-215E-40FA-B587-790BC893EBB5}" srcOrd="0" destOrd="0" presId="urn:microsoft.com/office/officeart/2005/8/layout/list1"/>
    <dgm:cxn modelId="{7EFAC344-6E35-4076-AD00-96E1E5EC763F}" type="presParOf" srcId="{77F4D682-7EF9-49A5-B11A-B4C4F602769B}" destId="{51AC0E06-47BC-4AFA-A324-B481B6DFD18B}" srcOrd="1" destOrd="0" presId="urn:microsoft.com/office/officeart/2005/8/layout/list1"/>
    <dgm:cxn modelId="{30BEC401-564C-4AEA-9BB6-E1BF46704D57}" type="presParOf" srcId="{B24C9C8F-37EB-4807-9335-CD0DAE8B647E}" destId="{12C00DC6-5442-4A5B-8065-401B4171B7ED}" srcOrd="1" destOrd="0" presId="urn:microsoft.com/office/officeart/2005/8/layout/list1"/>
    <dgm:cxn modelId="{B0ED8738-15C9-4DE9-9711-383FE9E27E09}" type="presParOf" srcId="{B24C9C8F-37EB-4807-9335-CD0DAE8B647E}" destId="{1FAF50F5-996E-4438-BB03-DEBB2B2AF5D1}" srcOrd="2" destOrd="0" presId="urn:microsoft.com/office/officeart/2005/8/layout/list1"/>
    <dgm:cxn modelId="{492D15A1-0BA2-4801-979E-4159C31BEE85}" type="presParOf" srcId="{B24C9C8F-37EB-4807-9335-CD0DAE8B647E}" destId="{DA314531-6BDA-424C-8A49-D76B9B613241}" srcOrd="3" destOrd="0" presId="urn:microsoft.com/office/officeart/2005/8/layout/list1"/>
    <dgm:cxn modelId="{833DE309-740C-4235-8B58-2BE7CA786E11}" type="presParOf" srcId="{B24C9C8F-37EB-4807-9335-CD0DAE8B647E}" destId="{F74F3BFB-86DC-4F19-B65B-C85C3F4E35FF}" srcOrd="4" destOrd="0" presId="urn:microsoft.com/office/officeart/2005/8/layout/list1"/>
    <dgm:cxn modelId="{865995C0-5FD1-4CB4-A23F-5FCDE88EACC7}" type="presParOf" srcId="{F74F3BFB-86DC-4F19-B65B-C85C3F4E35FF}" destId="{1C3E4B3E-1846-4D53-8DC1-CF85B4349AF7}" srcOrd="0" destOrd="0" presId="urn:microsoft.com/office/officeart/2005/8/layout/list1"/>
    <dgm:cxn modelId="{2DF681AE-39A6-4029-B0B6-CF67C79D4372}" type="presParOf" srcId="{F74F3BFB-86DC-4F19-B65B-C85C3F4E35FF}" destId="{F4EEC895-B864-4FAF-B554-47BBD624BDB3}" srcOrd="1" destOrd="0" presId="urn:microsoft.com/office/officeart/2005/8/layout/list1"/>
    <dgm:cxn modelId="{04DFEFDF-400B-4525-AB33-F1C423F596A4}" type="presParOf" srcId="{B24C9C8F-37EB-4807-9335-CD0DAE8B647E}" destId="{AF749328-C940-4E87-8E8C-FE8E6FD59624}" srcOrd="5" destOrd="0" presId="urn:microsoft.com/office/officeart/2005/8/layout/list1"/>
    <dgm:cxn modelId="{B97F8150-4940-4C56-BCE2-33ECDCD85E82}" type="presParOf" srcId="{B24C9C8F-37EB-4807-9335-CD0DAE8B647E}" destId="{2CF7B3A3-C2BA-4676-9702-5D0C2E0FE179}" srcOrd="6" destOrd="0" presId="urn:microsoft.com/office/officeart/2005/8/layout/list1"/>
    <dgm:cxn modelId="{B46E69B6-88E4-49F9-92DF-2BADFB6C0D5B}" type="presParOf" srcId="{B24C9C8F-37EB-4807-9335-CD0DAE8B647E}" destId="{E0915974-C0CA-4133-8939-C0F8D0436B74}" srcOrd="7" destOrd="0" presId="urn:microsoft.com/office/officeart/2005/8/layout/list1"/>
    <dgm:cxn modelId="{57F5647C-B985-46C5-BE80-A569C592E452}" type="presParOf" srcId="{B24C9C8F-37EB-4807-9335-CD0DAE8B647E}" destId="{0A54F8AE-2FD6-499C-B857-6A99E76E4D4E}" srcOrd="8" destOrd="0" presId="urn:microsoft.com/office/officeart/2005/8/layout/list1"/>
    <dgm:cxn modelId="{ED314958-7765-403E-BC42-D284AA0B8088}" type="presParOf" srcId="{0A54F8AE-2FD6-499C-B857-6A99E76E4D4E}" destId="{B3087A94-4139-420F-9AA0-337085732B2A}" srcOrd="0" destOrd="0" presId="urn:microsoft.com/office/officeart/2005/8/layout/list1"/>
    <dgm:cxn modelId="{88091E40-22B1-4DC3-8340-553D691C2365}" type="presParOf" srcId="{0A54F8AE-2FD6-499C-B857-6A99E76E4D4E}" destId="{A3D28FFF-CC36-4B5E-9039-5D335221D7CD}" srcOrd="1" destOrd="0" presId="urn:microsoft.com/office/officeart/2005/8/layout/list1"/>
    <dgm:cxn modelId="{5FF5695A-024C-4FE5-BC44-3370836848A7}" type="presParOf" srcId="{B24C9C8F-37EB-4807-9335-CD0DAE8B647E}" destId="{DFFC93AD-4ACA-4F9C-9D73-64718653FE7A}" srcOrd="9" destOrd="0" presId="urn:microsoft.com/office/officeart/2005/8/layout/list1"/>
    <dgm:cxn modelId="{A36A38FE-E7C1-4187-8332-2A7B49CA93EF}" type="presParOf" srcId="{B24C9C8F-37EB-4807-9335-CD0DAE8B647E}" destId="{3DBBFEEA-F386-41FA-B468-D836C13AD0C6}" srcOrd="10" destOrd="0" presId="urn:microsoft.com/office/officeart/2005/8/layout/list1"/>
  </dgm:cxnLst>
  <dgm:bg/>
  <dgm:whole>
    <a:ln w="127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54CC3-2CF4-450E-9D79-E5F66E3A5BE3}">
      <dsp:nvSpPr>
        <dsp:cNvPr id="0" name=""/>
        <dsp:cNvSpPr/>
      </dsp:nvSpPr>
      <dsp:spPr>
        <a:xfrm>
          <a:off x="-4534378" y="-695292"/>
          <a:ext cx="5401590" cy="5401590"/>
        </a:xfrm>
        <a:prstGeom prst="blockArc">
          <a:avLst>
            <a:gd name="adj1" fmla="val 18900000"/>
            <a:gd name="adj2" fmla="val 2700000"/>
            <a:gd name="adj3" fmla="val 400"/>
          </a:avLst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881819-B0AA-47F9-8F89-6B95AAA20986}">
      <dsp:nvSpPr>
        <dsp:cNvPr id="0" name=""/>
        <dsp:cNvSpPr/>
      </dsp:nvSpPr>
      <dsp:spPr>
        <a:xfrm>
          <a:off x="557729" y="401100"/>
          <a:ext cx="7515920" cy="80220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6747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4"/>
              </a:solidFill>
              <a:latin typeface="Fira Sans"/>
            </a:rPr>
            <a:t>Western had our two largest incoming first-year classes in Fall 2022 and Fall 2023</a:t>
          </a:r>
        </a:p>
      </dsp:txBody>
      <dsp:txXfrm>
        <a:off x="557729" y="401100"/>
        <a:ext cx="7515920" cy="802201"/>
      </dsp:txXfrm>
    </dsp:sp>
    <dsp:sp modelId="{E7C7E719-B637-47EE-BE10-7E0315EA7584}">
      <dsp:nvSpPr>
        <dsp:cNvPr id="0" name=""/>
        <dsp:cNvSpPr/>
      </dsp:nvSpPr>
      <dsp:spPr>
        <a:xfrm>
          <a:off x="56354" y="300825"/>
          <a:ext cx="1002751" cy="10027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C4CB2-8A11-4B10-83F8-550719D780D2}">
      <dsp:nvSpPr>
        <dsp:cNvPr id="0" name=""/>
        <dsp:cNvSpPr/>
      </dsp:nvSpPr>
      <dsp:spPr>
        <a:xfrm>
          <a:off x="849329" y="1604402"/>
          <a:ext cx="7224320" cy="802201"/>
        </a:xfrm>
        <a:prstGeom prst="rect">
          <a:avLst/>
        </a:prstGeom>
        <a:gradFill rotWithShape="0">
          <a:gsLst>
            <a:gs pos="0">
              <a:schemeClr val="accent2">
                <a:hueOff val="263342"/>
                <a:satOff val="0"/>
                <a:lumOff val="-215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63342"/>
                <a:satOff val="0"/>
                <a:lumOff val="-215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63342"/>
                <a:satOff val="0"/>
                <a:lumOff val="-215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6747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accent4"/>
              </a:solidFill>
              <a:latin typeface="Fira Sans"/>
            </a:rPr>
            <a:t>However, total enrollment is still well below pre-pandemic numbers</a:t>
          </a:r>
        </a:p>
      </dsp:txBody>
      <dsp:txXfrm>
        <a:off x="849329" y="1604402"/>
        <a:ext cx="7224320" cy="802201"/>
      </dsp:txXfrm>
    </dsp:sp>
    <dsp:sp modelId="{863F07FD-1875-4815-BB0D-DC9274BE14B2}">
      <dsp:nvSpPr>
        <dsp:cNvPr id="0" name=""/>
        <dsp:cNvSpPr/>
      </dsp:nvSpPr>
      <dsp:spPr>
        <a:xfrm>
          <a:off x="347954" y="1504126"/>
          <a:ext cx="1002751" cy="10027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263342"/>
              <a:satOff val="0"/>
              <a:lumOff val="-2156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7D190-DCEC-4DA7-A8B4-3A83DA1FA2AB}">
      <dsp:nvSpPr>
        <dsp:cNvPr id="0" name=""/>
        <dsp:cNvSpPr/>
      </dsp:nvSpPr>
      <dsp:spPr>
        <a:xfrm>
          <a:off x="557729" y="2807703"/>
          <a:ext cx="7515920" cy="802201"/>
        </a:xfrm>
        <a:prstGeom prst="rect">
          <a:avLst/>
        </a:prstGeom>
        <a:gradFill rotWithShape="0">
          <a:gsLst>
            <a:gs pos="0">
              <a:schemeClr val="accent2">
                <a:hueOff val="526685"/>
                <a:satOff val="0"/>
                <a:lumOff val="-4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26685"/>
                <a:satOff val="0"/>
                <a:lumOff val="-4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26685"/>
                <a:satOff val="0"/>
                <a:lumOff val="-4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6747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solidFill>
                <a:schemeClr val="bg1"/>
              </a:solidFill>
              <a:latin typeface="Fira Sans"/>
            </a:rPr>
            <a:t>The university is trending better than many other institutions across the state and country</a:t>
          </a:r>
        </a:p>
      </dsp:txBody>
      <dsp:txXfrm>
        <a:off x="557729" y="2807703"/>
        <a:ext cx="7515920" cy="802201"/>
      </dsp:txXfrm>
    </dsp:sp>
    <dsp:sp modelId="{04B33197-71DD-4DBD-B69C-D4EE5407B312}">
      <dsp:nvSpPr>
        <dsp:cNvPr id="0" name=""/>
        <dsp:cNvSpPr/>
      </dsp:nvSpPr>
      <dsp:spPr>
        <a:xfrm>
          <a:off x="56354" y="2707428"/>
          <a:ext cx="1002751" cy="10027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526685"/>
              <a:satOff val="0"/>
              <a:lumOff val="-43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F50F5-996E-4438-BB03-DEBB2B2AF5D1}">
      <dsp:nvSpPr>
        <dsp:cNvPr id="0" name=""/>
        <dsp:cNvSpPr/>
      </dsp:nvSpPr>
      <dsp:spPr>
        <a:xfrm>
          <a:off x="0" y="313700"/>
          <a:ext cx="10058399" cy="118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12420" rIns="78064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US" sz="1800" b="0" kern="1200">
              <a:solidFill>
                <a:srgbClr val="002F5E">
                  <a:hueOff val="0"/>
                  <a:satOff val="0"/>
                  <a:lumOff val="0"/>
                  <a:alphaOff val="0"/>
                </a:srgbClr>
              </a:solidFill>
              <a:latin typeface="Fira Sans"/>
              <a:ea typeface="+mn-ea"/>
              <a:cs typeface="Calibri"/>
            </a:rPr>
            <a:t>Ended with university expenditures exceeding revenue. The remainder of one-   time federal stimulus funds and university reserves were used to cover the difference. </a:t>
          </a:r>
        </a:p>
      </dsp:txBody>
      <dsp:txXfrm>
        <a:off x="0" y="313700"/>
        <a:ext cx="10058399" cy="1181250"/>
      </dsp:txXfrm>
    </dsp:sp>
    <dsp:sp modelId="{51AC0E06-47BC-4AFA-A324-B481B6DFD18B}">
      <dsp:nvSpPr>
        <dsp:cNvPr id="0" name=""/>
        <dsp:cNvSpPr/>
      </dsp:nvSpPr>
      <dsp:spPr>
        <a:xfrm>
          <a:off x="502920" y="1791"/>
          <a:ext cx="704088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solidFill>
                <a:srgbClr val="FFFFFF"/>
              </a:solidFill>
              <a:latin typeface="Fira Sans"/>
              <a:ea typeface="+mn-ea"/>
              <a:cs typeface="Calibri"/>
            </a:rPr>
            <a:t>Fiscal Year 2022-2023 Close Out </a:t>
          </a:r>
        </a:p>
      </dsp:txBody>
      <dsp:txXfrm>
        <a:off x="524536" y="23407"/>
        <a:ext cx="6997648" cy="399568"/>
      </dsp:txXfrm>
    </dsp:sp>
    <dsp:sp modelId="{2CF7B3A3-C2BA-4676-9702-5D0C2E0FE179}">
      <dsp:nvSpPr>
        <dsp:cNvPr id="0" name=""/>
        <dsp:cNvSpPr/>
      </dsp:nvSpPr>
      <dsp:spPr>
        <a:xfrm>
          <a:off x="0" y="1791579"/>
          <a:ext cx="10058399" cy="122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12420" rIns="78064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>
              <a:latin typeface="Fira Sans"/>
              <a:cs typeface="Calibri"/>
            </a:rPr>
            <a:t>3% across-the-board reduction was achieved by holding/folding vacancies and reducing goods and services.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>
              <a:latin typeface="Fira Sans"/>
              <a:cs typeface="Calibri"/>
            </a:rPr>
            <a:t>Thank you to everyone for their continued support to reach these targets.</a:t>
          </a:r>
        </a:p>
      </dsp:txBody>
      <dsp:txXfrm>
        <a:off x="0" y="1791579"/>
        <a:ext cx="10058399" cy="1228500"/>
      </dsp:txXfrm>
    </dsp:sp>
    <dsp:sp modelId="{F4EEC895-B864-4FAF-B554-47BBD624BDB3}">
      <dsp:nvSpPr>
        <dsp:cNvPr id="0" name=""/>
        <dsp:cNvSpPr/>
      </dsp:nvSpPr>
      <dsp:spPr>
        <a:xfrm>
          <a:off x="502920" y="1485441"/>
          <a:ext cx="7040880" cy="5275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91440" rIns="266129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Fira Sans"/>
              <a:cs typeface="Calibri"/>
            </a:rPr>
            <a:t>Fiscal Year 2023-2024 Budgeting</a:t>
          </a:r>
          <a:endParaRPr lang="en-US" sz="2400" kern="1200"/>
        </a:p>
      </dsp:txBody>
      <dsp:txXfrm>
        <a:off x="528672" y="1511193"/>
        <a:ext cx="6989376" cy="476034"/>
      </dsp:txXfrm>
    </dsp:sp>
    <dsp:sp modelId="{3DBBFEEA-F386-41FA-B468-D836C13AD0C6}">
      <dsp:nvSpPr>
        <dsp:cNvPr id="0" name=""/>
        <dsp:cNvSpPr/>
      </dsp:nvSpPr>
      <dsp:spPr>
        <a:xfrm>
          <a:off x="0" y="3451179"/>
          <a:ext cx="10058399" cy="1488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63C2FF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312420" rIns="780644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Fira Sans"/>
            </a:rPr>
            <a:t>We are at the mid-point of our fiscal year, and it is projected university reserves will cover approximately 7.2% of the operating budget. 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>
              <a:latin typeface="Fira Sans"/>
            </a:rPr>
            <a:t>The Board of Trustees adopted a policy for reserves to cover at least 10% of the operating budget by Fiscal Year 2031-2032. </a:t>
          </a:r>
        </a:p>
      </dsp:txBody>
      <dsp:txXfrm>
        <a:off x="0" y="3451179"/>
        <a:ext cx="10058399" cy="1488375"/>
      </dsp:txXfrm>
    </dsp:sp>
    <dsp:sp modelId="{A3D28FFF-CC36-4B5E-9039-5D335221D7CD}">
      <dsp:nvSpPr>
        <dsp:cNvPr id="0" name=""/>
        <dsp:cNvSpPr/>
      </dsp:nvSpPr>
      <dsp:spPr>
        <a:xfrm>
          <a:off x="502920" y="3101079"/>
          <a:ext cx="7040880" cy="5714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>
              <a:latin typeface="Fira Sans"/>
            </a:rPr>
            <a:t>FY 2023-2024 Actuals </a:t>
          </a:r>
        </a:p>
      </dsp:txBody>
      <dsp:txXfrm>
        <a:off x="530818" y="3128977"/>
        <a:ext cx="6985084" cy="515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 b="0" i="0">
                <a:latin typeface="Fira Sans Regular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 b="0" i="0">
                <a:latin typeface="Fira Sans Regular" panose="020B0503050000020004" pitchFamily="34" charset="0"/>
              </a:defRPr>
            </a:lvl1pPr>
          </a:lstStyle>
          <a:p>
            <a:fld id="{FBF1A869-6983-4B4D-957D-60CD5DE5FA39}" type="datetimeFigureOut">
              <a:rPr lang="en-US" smtClean="0"/>
              <a:pPr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 b="0" i="0">
                <a:latin typeface="Fira Sans Regular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 b="0" i="0">
                <a:latin typeface="Fira Sans Regular" panose="020B0503050000020004" pitchFamily="34" charset="0"/>
              </a:defRPr>
            </a:lvl1pPr>
          </a:lstStyle>
          <a:p>
            <a:fld id="{623E3604-3725-1D46-B4DA-FFA740840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0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 Regular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Fira Sans Regular"/>
              </a:rPr>
              <a:t>Sabah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E1AE-39CC-4978-9232-B9E34A5445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22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52C58-8E17-4A20-B08B-F00B3172CB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2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Joyce </a:t>
            </a:r>
          </a:p>
          <a:p>
            <a:endParaRPr lang="en-US"/>
          </a:p>
          <a:p>
            <a:r>
              <a:rPr lang="en-US"/>
              <a:t>Minor Works ($500,000 proposed) </a:t>
            </a:r>
          </a:p>
          <a:p>
            <a:r>
              <a:rPr lang="en-US"/>
              <a:t>- upgrade the elevator in the Humanities Building and construct a pole barn at the Physical Plant to store the large vacuum truck and other equipment sensitive to freezing during the winter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8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54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effectLst/>
              <a:latin typeface="Fira Sans Regular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E1AE-39CC-4978-9232-B9E34A5445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82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Fira Sans Regular"/>
              </a:rPr>
              <a:t>Data presented January 9th to the House Higher Ed Committee:</a:t>
            </a:r>
          </a:p>
          <a:p>
            <a:endParaRPr lang="en-US" b="1">
              <a:latin typeface="Fira Sans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7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Fira Sans Regular"/>
            </a:endParaRPr>
          </a:p>
          <a:p>
            <a:endParaRPr lang="en-US">
              <a:latin typeface="Fira Sans Regular"/>
            </a:endParaRPr>
          </a:p>
          <a:p>
            <a:r>
              <a:rPr lang="en-US">
                <a:latin typeface="Fira Sans Regular"/>
              </a:rPr>
              <a:t> </a:t>
            </a:r>
          </a:p>
          <a:p>
            <a:r>
              <a:rPr lang="en-US">
                <a:latin typeface="Fira Sans Regular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74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E1AE-39CC-4978-9232-B9E34A5445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93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50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These are our financial statement numbers.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The top two items, Tuition and Fees and State Appropriations Operating, flow into our state operating budget.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E3604-3725-1D46-B4DA-FFA740840D7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87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Fira Sans Regular"/>
              </a:rPr>
              <a:t>Of the $117.7M in tuition and fees, $24.7M is fee revenue collected for specific purposes and not available to the general state operating budget. That leaves $93M in net tuition operating revenue.</a:t>
            </a:r>
          </a:p>
          <a:p>
            <a:r>
              <a:rPr lang="en-US">
                <a:latin typeface="Fira Sans Regular"/>
              </a:rPr>
              <a:t>Together with our state operating appropriation, the ASA, and a small amount of investment income and differential tuition, that gives us state operating revenues of $202.7M.</a:t>
            </a:r>
          </a:p>
          <a:p>
            <a:r>
              <a:rPr lang="en-US">
                <a:latin typeface="Fira Sans Regular"/>
              </a:rPr>
              <a:t>The expenses against that $202.7M totaled $216.3 million, mostly in salaries and benefits.</a:t>
            </a:r>
          </a:p>
          <a:p>
            <a:r>
              <a:rPr lang="en-US">
                <a:latin typeface="Fira Sans Regular"/>
              </a:rPr>
              <a:t>The next slide shows how that difference flows through to our bottom line.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52C58-8E17-4A20-B08B-F00B3172CB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9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Fira Sans Regular"/>
              </a:rPr>
              <a:t>Of $12.1m, $11.5m was supported by the remaining institutional stimulus dollars from the HEERF grant, previously moved into reserves. The originally adopted FY23 budget plan assumed $8.8m from this source. Thus, an additional $2.7m was utilized in FY23 beyond the budget plan, which fully expended remaining HEERF funds. The remaining $0.6m of variance further reduced the institutional reserve.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52C58-8E17-4A20-B08B-F00B3172CB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45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F642-2A5D-BB43-B596-940E1EDB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DC445-E714-CC49-A933-B0F3D3A31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7DD08-FEBF-3348-BF70-AB7F6EEB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B93C9-71BE-4708-8CE3-9B6451ACFA02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79BC-890F-D342-8EAC-984BBF6F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6815" y="6356349"/>
            <a:ext cx="5031155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1327A-D129-C140-A381-72F8906B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7CFA2A17-283C-4120-8490-418E7EB042DA}"/>
              </a:ext>
            </a:extLst>
          </p:cNvPr>
          <p:cNvSpPr/>
          <p:nvPr userDrawn="1"/>
        </p:nvSpPr>
        <p:spPr>
          <a:xfrm>
            <a:off x="4775202" y="3199304"/>
            <a:ext cx="2657162" cy="263030"/>
          </a:xfrm>
          <a:prstGeom prst="mathMinus">
            <a:avLst/>
          </a:prstGeom>
          <a:solidFill>
            <a:srgbClr val="63C2FF"/>
          </a:solidFill>
          <a:ln>
            <a:solidFill>
              <a:srgbClr val="63C2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A4E28EA3-FB50-43C4-A983-3CDF326251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9397" y="5337537"/>
            <a:ext cx="2450571" cy="9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8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418C-3065-EA40-B7B9-DB4BC3CB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9F2DD4-B82B-BE46-8F1C-E71C15ED0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9DB8-AF45-3142-9FB5-17DF3B4DD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09000-D418-7F46-83C5-CCE35A19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72B61-C953-481A-A7BE-7D70A6AE1883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5E6F-F860-5841-91B1-3FE1EF8A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64165"/>
            <a:ext cx="5029200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B42C1-26BA-0340-98FB-6500C856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92A2-5246-4343-9C18-02B67096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69E1D-89CD-8E42-9EAE-4095EBE6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DAEE-0448-A04F-AD47-CE90F60B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02662-33DA-4244-8A04-ED3AF5CA05B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45BD-4DDD-CF48-A859-F655AD38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5029200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0C10-6CD8-5147-8447-EF3E6871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81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65D36-395B-8345-A257-BB008FD65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39B80-9567-5F44-9E09-11F144D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57A04-C37F-E644-A233-E4B33088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272D-1301-4B12-B20C-4A685C059C44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DF86A-A0AD-2046-BBEF-3DF7BF55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56349"/>
            <a:ext cx="5029200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BBF2D-30F6-9E40-A806-5A16815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4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F642-2A5D-BB43-B596-940E1EDB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DC445-E714-CC49-A933-B0F3D3A31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0B163-3E6A-40C1-B5CD-54A13740B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362" y="5185811"/>
            <a:ext cx="3031276" cy="11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29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4B1A-7033-B848-87B5-73A87F24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85CC-DC7B-DF4B-8354-FBF1A24B3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DB9C1-4B59-6C42-8131-D5CFC579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C62C2-C06A-1944-B2AA-1CD824C8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7712-9924-B944-983D-36728A81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3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E588-3A46-C94D-9CDB-2BB7E522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3A8DF-4242-9F4A-BAB3-917AFE0E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C8FD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E964-AD4B-A34C-BE6E-573F7FA6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174B-1D73-EE40-89FE-9D6E24D5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3EB9-CB61-0244-A731-72BF615D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7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2F7D-80D2-8244-8D39-1D31389F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F7E0F-6944-7A4C-B0D8-114C54E6E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50AFA-F665-7948-BBB2-5CCFDFF92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0CE5F-C7EC-0348-880C-DBF37CF2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E867-9C34-A84D-9364-6F978CC0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607DA-54AF-7E42-9BB8-99298CDE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34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771C-93F0-D443-AB56-1CE384E4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C8FD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B32D4-91F8-A34B-BBCC-8FAEF3F7F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F92B1-36EE-C943-AA05-536804CE0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B9135-5B35-E740-9168-5E535594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9BCA9-F2F6-5D41-A9D1-6FAD627C6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1E02F-AF67-8C4C-BA68-DCC1819B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BBC1A1-5E46-C446-A4B1-8A5E981A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155FC-4E7B-544E-8D6A-F181BD6B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5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5FEF-334C-3349-B162-F4B2BAC4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44A49-237A-3B46-9FD7-15B2CD68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AE26E-B608-6D40-AD1F-03A46D10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6F6A6-91F5-844E-B84C-D2B6061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23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77153-FBB3-CE4F-B6FE-B6B2FBA6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4164C-1FCC-D34B-9FE1-A3F66620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43295-9B39-C24C-ACC9-C60CC387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8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4B1A-7033-B848-87B5-73A87F24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85CC-DC7B-DF4B-8354-FBF1A24B3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DB9C1-4B59-6C42-8131-D5CFC579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23301-9576-44FC-B14A-05D81F213E6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C62C2-C06A-1944-B2AA-1CD824C8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95147" y="6356350"/>
            <a:ext cx="5015453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7712-9924-B944-983D-36728A81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04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D507-956E-A841-A9E3-C76D4DBC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932EE-9C38-E34F-9B0C-DAB2229D4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6A31D-76DA-CD42-80C9-FC30F026E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3650-0F7A-184C-BB42-1429C8A0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25EB-7139-9D45-8A6C-F9C2F00A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D5249-6491-1C41-8D9F-E1E4FF0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6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418C-3065-EA40-B7B9-DB4BC3CB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9F2DD4-B82B-BE46-8F1C-E71C15ED0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9DB8-AF45-3142-9FB5-17DF3B4DD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09000-D418-7F46-83C5-CCE35A19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5E6F-F860-5841-91B1-3FE1EF8A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B42C1-26BA-0340-98FB-6500C856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0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92A2-5246-4343-9C18-02B67096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69E1D-89CD-8E42-9EAE-4095EBE6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DAEE-0448-A04F-AD47-CE90F60B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45BD-4DDD-CF48-A859-F655AD38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0C10-6CD8-5147-8447-EF3E6871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436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65D36-395B-8345-A257-BB008FD65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39B80-9567-5F44-9E09-11F144D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57A04-C37F-E644-A233-E4B33088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DF86A-A0AD-2046-BBEF-3DF7BF55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BBF2D-30F6-9E40-A806-5A16815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9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F642-2A5D-BB43-B596-940E1EDB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DC445-E714-CC49-A933-B0F3D3A31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60B163-3E6A-40C1-B5CD-54A13740B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362" y="5185811"/>
            <a:ext cx="3031276" cy="117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2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4B1A-7033-B848-87B5-73A87F24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85CC-DC7B-DF4B-8354-FBF1A24B3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DB9C1-4B59-6C42-8131-D5CFC579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7712-9924-B944-983D-36728A81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72F11EE-30CF-1A8D-6AB6-C8A5779D5F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67050" y="6356350"/>
            <a:ext cx="6057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BUDGET AND FINANCIAL PLANNING | BUSINESS AND FIANCIAL AFFAIRS</a:t>
            </a:r>
          </a:p>
        </p:txBody>
      </p:sp>
    </p:spTree>
    <p:extLst>
      <p:ext uri="{BB962C8B-B14F-4D97-AF65-F5344CB8AC3E}">
        <p14:creationId xmlns:p14="http://schemas.microsoft.com/office/powerpoint/2010/main" val="691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E588-3A46-C94D-9CDB-2BB7E522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3A8DF-4242-9F4A-BAB3-917AFE0E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C8FD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E964-AD4B-A34C-BE6E-573F7FA6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174B-1D73-EE40-89FE-9D6E24D5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3EB9-CB61-0244-A731-72BF615D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2F7D-80D2-8244-8D39-1D31389F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F7E0F-6944-7A4C-B0D8-114C54E6E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50AFA-F665-7948-BBB2-5CCFDFF92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0CE5F-C7EC-0348-880C-DBF37CF2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E867-9C34-A84D-9364-6F978CC0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607DA-54AF-7E42-9BB8-99298CDE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771C-93F0-D443-AB56-1CE384E4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C8FD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B32D4-91F8-A34B-BBCC-8FAEF3F7F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F92B1-36EE-C943-AA05-536804CE0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B9135-5B35-E740-9168-5E535594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9BCA9-F2F6-5D41-A9D1-6FAD627C6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1E02F-AF67-8C4C-BA68-DCC1819B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BBC1A1-5E46-C446-A4B1-8A5E981A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155FC-4E7B-544E-8D6A-F181BD6B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5FEF-334C-3349-B162-F4B2BAC4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44A49-237A-3B46-9FD7-15B2CD68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AE26E-B608-6D40-AD1F-03A46D10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6F6A6-91F5-844E-B84C-D2B6061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E588-3A46-C94D-9CDB-2BB7E522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3A8DF-4242-9F4A-BAB3-917AFE0E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C8FD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E964-AD4B-A34C-BE6E-573F7FA6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474-3E82-4458-A463-E16C8C3AE0E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174B-1D73-EE40-89FE-9D6E24D5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8816" y="6356349"/>
            <a:ext cx="5139625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3EB9-CB61-0244-A731-72BF615D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E3B27EAF-9DC6-4C69-A8F2-DE84E80399C0}"/>
              </a:ext>
            </a:extLst>
          </p:cNvPr>
          <p:cNvSpPr/>
          <p:nvPr userDrawn="1"/>
        </p:nvSpPr>
        <p:spPr>
          <a:xfrm>
            <a:off x="-422027" y="4426255"/>
            <a:ext cx="3102708" cy="325498"/>
          </a:xfrm>
          <a:prstGeom prst="mathMinus">
            <a:avLst/>
          </a:prstGeom>
          <a:solidFill>
            <a:srgbClr val="0C8FD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53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77153-FBB3-CE4F-B6FE-B6B2FBA6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4164C-1FCC-D34B-9FE1-A3F66620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43295-9B39-C24C-ACC9-C60CC387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D507-956E-A841-A9E3-C76D4DBC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932EE-9C38-E34F-9B0C-DAB2229D4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6A31D-76DA-CD42-80C9-FC30F026E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3650-0F7A-184C-BB42-1429C8A0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25EB-7139-9D45-8A6C-F9C2F00A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D5249-6491-1C41-8D9F-E1E4FF0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418C-3065-EA40-B7B9-DB4BC3CB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9F2DD4-B82B-BE46-8F1C-E71C15ED0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9DB8-AF45-3142-9FB5-17DF3B4DD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09000-D418-7F46-83C5-CCE35A19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5E6F-F860-5841-91B1-3FE1EF8A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B42C1-26BA-0340-98FB-6500C856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92A2-5246-4343-9C18-02B67096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69E1D-89CD-8E42-9EAE-4095EBE6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DAEE-0448-A04F-AD47-CE90F60B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45BD-4DDD-CF48-A859-F655AD38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0C10-6CD8-5147-8447-EF3E6871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65D36-395B-8345-A257-BB008FD65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39B80-9567-5F44-9E09-11F144D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57A04-C37F-E644-A233-E4B33088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DF86A-A0AD-2046-BBEF-3DF7BF55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BBF2D-30F6-9E40-A806-5A16815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4F642-2A5D-BB43-B596-940E1EDB7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BDC445-E714-CC49-A933-B0F3D3A31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7DD08-FEBF-3348-BF70-AB7F6EEB2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C55F5-6494-EC48-B4AC-247E08BC2900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A79BC-890F-D342-8EAC-984BBF6FD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1327A-D129-C140-A381-72F8906B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86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4B1A-7033-B848-87B5-73A87F247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85CC-DC7B-DF4B-8354-FBF1A24B3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DB9C1-4B59-6C42-8131-D5CFC5798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826DD-B443-CC4D-96D8-1AFAE7DCE13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C62C2-C06A-1944-B2AA-1CD824C8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07712-9924-B944-983D-36728A81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046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E588-3A46-C94D-9CDB-2BB7E522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3A8DF-4242-9F4A-BAB3-917AFE0E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E964-AD4B-A34C-BE6E-573F7FA6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8CF7B-4400-F441-BE80-59F117495AED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174B-1D73-EE40-89FE-9D6E24D5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3EB9-CB61-0244-A731-72BF615D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53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2F7D-80D2-8244-8D39-1D31389F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F7E0F-6944-7A4C-B0D8-114C54E6E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50AFA-F665-7948-BBB2-5CCFDFF92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0CE5F-C7EC-0348-880C-DBF37CF2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1D46-4783-8A48-8B77-6BDE8A100E9A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E867-9C34-A84D-9364-6F978CC0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607DA-54AF-7E42-9BB8-99298CDE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347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771C-93F0-D443-AB56-1CE384E4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B32D4-91F8-A34B-BBCC-8FAEF3F7F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F92B1-36EE-C943-AA05-536804CE0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B9135-5B35-E740-9168-5E535594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9BCA9-F2F6-5D41-A9D1-6FAD627C6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1E02F-AF67-8C4C-BA68-DCC1819B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40820-3096-8A48-BBDD-A6347C24CDCB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BBC1A1-5E46-C446-A4B1-8A5E981A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155FC-4E7B-544E-8D6A-F181BD6B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74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3E588-3A46-C94D-9CDB-2BB7E522D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3A8DF-4242-9F4A-BAB3-917AFE0E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C8FD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E964-AD4B-A34C-BE6E-573F7FA66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C474-3E82-4458-A463-E16C8C3AE0E9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4174B-1D73-EE40-89FE-9D6E24D5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28816" y="6356349"/>
            <a:ext cx="5139625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3EB9-CB61-0244-A731-72BF615DF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253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5FEF-334C-3349-B162-F4B2BAC4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44A49-237A-3B46-9FD7-15B2CD68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D1542-9277-6543-A0A6-911115768131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AE26E-B608-6D40-AD1F-03A46D10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6F6A6-91F5-844E-B84C-D2B6061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825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77153-FBB3-CE4F-B6FE-B6B2FBA6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A4D3-42C3-6640-A20B-9DC3DB1A36E4}" type="datetime1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4164C-1FCC-D34B-9FE1-A3F66620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43295-9B39-C24C-ACC9-C60CC387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764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D507-956E-A841-A9E3-C76D4DBC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932EE-9C38-E34F-9B0C-DAB2229D4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6A31D-76DA-CD42-80C9-FC30F026E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3650-0F7A-184C-BB42-1429C8A0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9CF00-F8F9-7342-921E-1AE39B549E33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25EB-7139-9D45-8A6C-F9C2F00A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D5249-6491-1C41-8D9F-E1E4FF0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4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4418C-3065-EA40-B7B9-DB4BC3CB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9F2DD4-B82B-BE46-8F1C-E71C15ED0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49DB8-AF45-3142-9FB5-17DF3B4DD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09000-D418-7F46-83C5-CCE35A197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D281-0F1D-AA45-8040-007EE6ED5C28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5E6F-F860-5841-91B1-3FE1EF8A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B42C1-26BA-0340-98FB-6500C8569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69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292A2-5246-4343-9C18-02B670968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D69E1D-89CD-8E42-9EAE-4095EBE66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EDAEE-0448-A04F-AD47-CE90F60B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8102-D13F-A74B-83C1-238F4E8CC2FC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845BD-4DDD-CF48-A859-F655AD38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0C10-6CD8-5147-8447-EF3E6871B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81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C65D36-395B-8345-A257-BB008FD65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639B80-9567-5F44-9E09-11F144DEC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57A04-C37F-E644-A233-E4B33088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14779-1924-4745-9AE3-F1611852795E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DF86A-A0AD-2046-BBEF-3DF7BF558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BBF2D-30F6-9E40-A806-5A16815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2F7D-80D2-8244-8D39-1D31389F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F7E0F-6944-7A4C-B0D8-114C54E6E4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50AFA-F665-7948-BBB2-5CCFDFF924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0CE5F-C7EC-0348-880C-DBF37CF2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D6228-6D67-4C35-BB1B-E10E3B49C5F0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2AE867-9C34-A84D-9364-6F978CC0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3657" y="6356350"/>
            <a:ext cx="5026943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607DA-54AF-7E42-9BB8-99298CDE3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3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C771C-93F0-D443-AB56-1CE384E48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0C8FD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B32D4-91F8-A34B-BBCC-8FAEF3F7F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F92B1-36EE-C943-AA05-536804CE0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B9135-5B35-E740-9168-5E53559410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9BCA9-F2F6-5D41-A9D1-6FAD627C60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71E02F-AF67-8C4C-BA68-DCC1819B6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4CF3-2519-4533-929F-786869B742C6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BBC1A1-5E46-C446-A4B1-8A5E981AB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2422" y="6356349"/>
            <a:ext cx="4978300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5155FC-4E7B-544E-8D6A-F181BD6B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7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5FEF-334C-3349-B162-F4B2BAC4E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44A49-237A-3B46-9FD7-15B2CD682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C060-CEF8-45C7-AFEC-645B8A2805C0}" type="datetime1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0AE26E-B608-6D40-AD1F-03A46D10A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5029200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6F6A6-91F5-844E-B84C-D2B60611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82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77153-FBB3-CE4F-B6FE-B6B2FBA6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B4BCC-4BD9-4744-815D-894B2AE1A4B0}" type="datetime1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54164C-1FCC-D34B-9FE1-A3F666209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56349"/>
            <a:ext cx="5029199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43295-9B39-C24C-ACC9-C60CC387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7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D507-956E-A841-A9E3-C76D4DBC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C932EE-9C38-E34F-9B0C-DAB2229D4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6A31D-76DA-CD42-80C9-FC30F026E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B3650-0F7A-184C-BB42-1429C8A0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56B28-11B2-4095-A410-7BA0D46B4B72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6B25EB-7139-9D45-8A6C-F9C2F00A1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1" y="6364165"/>
            <a:ext cx="5029200" cy="365125"/>
          </a:xfrm>
        </p:spPr>
        <p:txBody>
          <a:bodyPr/>
          <a:lstStyle/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D5249-6491-1C41-8D9F-E1E4FF0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F12A2-F582-F847-BCC6-22051BF3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36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8AD33-926F-4B42-9418-36DFA82C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ABD1-B599-E640-A5BC-85ED9E39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1478D-5AD1-0D42-BF98-B5F0B230D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EC8248AA-6074-4394-AD9F-207D2748B1AD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538E-D599-9546-B6C9-29BD917BA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r>
              <a:rPr lang="en-US"/>
              <a:t>BUSINESS &amp; FINANCIAL AFFAIRS | 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1EAE-B255-4343-A52E-927E9F9C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E8EF12A2-F582-F847-BCC6-22051BF334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04DE57-2AAA-445B-A4AB-5EFD8FEE07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7948" y="6419955"/>
            <a:ext cx="1219994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3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7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C8FD3"/>
          </a:solidFill>
          <a:latin typeface="Montserrat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2F5E"/>
          </a:solidFill>
          <a:latin typeface="Fira Sans Regular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04DE57-2AAA-445B-A4AB-5EFD8FEE07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948" y="6396736"/>
            <a:ext cx="12199948" cy="29753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8AD33-926F-4B42-9418-36DFA82C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ABD1-B599-E640-A5BC-85ED9E39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1478D-5AD1-0D42-BF98-B5F0B230D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538E-D599-9546-B6C9-29BD917BA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1EAE-B255-4343-A52E-927E9F9C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Montserrat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2F5E"/>
          </a:solidFill>
          <a:latin typeface="Fira Sans Regular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04DE57-2AAA-445B-A4AB-5EFD8FEE07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948" y="6396736"/>
            <a:ext cx="12199948" cy="29753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8AD33-926F-4B42-9418-36DFA82C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ABD1-B599-E640-A5BC-85ED9E39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1478D-5AD1-0D42-BF98-B5F0B230D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F63A87AA-5B23-4C8D-AA7A-7954A2A4C02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538E-D599-9546-B6C9-29BD917BA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63076" y="6331680"/>
            <a:ext cx="6057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/>
              <a:t>BUDGET AND FINANCIAL PLANNING | BUSINESS AND FIANCIAL AFFAIRS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1EAE-B255-4343-A52E-927E9F9C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6F185503-E0C6-4A6A-BD54-8E9247A33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7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Montserrat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2F5E"/>
          </a:solidFill>
          <a:latin typeface="Fira Sans Regular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F8AD33-926F-4B42-9418-36DFA82CF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EABD1-B599-E640-A5BC-85ED9E398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1478D-5AD1-0D42-BF98-B5F0B230D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D9904ED6-48CA-1048-8D22-120116D3ED95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B538E-D599-9546-B6C9-29BD917BA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r>
              <a:rPr lang="en-US"/>
              <a:t>WESTERN WASHINGTON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1EAE-B255-4343-A52E-927E9F9C8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</a:defRPr>
            </a:lvl1pPr>
          </a:lstStyle>
          <a:p>
            <a:fld id="{E8EF12A2-F582-F847-BCC6-22051BF334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3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Regular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887_1E29CDBB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0E1EBA-FD6C-AD58-29B9-BEC1C00CB2F4}"/>
              </a:ext>
            </a:extLst>
          </p:cNvPr>
          <p:cNvSpPr txBox="1">
            <a:spLocks/>
          </p:cNvSpPr>
          <p:nvPr/>
        </p:nvSpPr>
        <p:spPr>
          <a:xfrm>
            <a:off x="0" y="6199616"/>
            <a:ext cx="12192000" cy="365125"/>
          </a:xfrm>
          <a:prstGeom prst="rect">
            <a:avLst/>
          </a:prstGeom>
          <a:solidFill>
            <a:srgbClr val="C1D82F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solidFill>
                <a:srgbClr val="003F87"/>
              </a:solidFill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AC5D2-4240-0A43-8685-05E9C13BE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69822"/>
            <a:ext cx="9144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C8FD3"/>
                </a:solidFill>
                <a:latin typeface="Montserrat"/>
              </a:rPr>
              <a:t>Mid-Year Budget Forum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B268C-F382-9E43-938F-688F151AF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7010"/>
            <a:ext cx="9144000" cy="13389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rgbClr val="003F87"/>
                </a:solidFill>
                <a:latin typeface="Fira Sans"/>
              </a:rPr>
              <a:t>January 31, 2024</a:t>
            </a:r>
            <a:endParaRPr lang="en-US" sz="3600">
              <a:solidFill>
                <a:srgbClr val="003F87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6D2647-D4B0-3B4C-9DB3-CAEDB57E5600}"/>
              </a:ext>
            </a:extLst>
          </p:cNvPr>
          <p:cNvCxnSpPr>
            <a:cxnSpLocks/>
          </p:cNvCxnSpPr>
          <p:nvPr/>
        </p:nvCxnSpPr>
        <p:spPr>
          <a:xfrm>
            <a:off x="5116811" y="3280990"/>
            <a:ext cx="1958379" cy="0"/>
          </a:xfrm>
          <a:prstGeom prst="line">
            <a:avLst/>
          </a:prstGeom>
          <a:ln w="76200">
            <a:solidFill>
              <a:srgbClr val="63C2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7A10395-B925-F140-AE3C-F8C4EBFE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811" y="5029201"/>
            <a:ext cx="1958379" cy="182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2959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67559-0BBD-4E72-9AE1-EA0BDD63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06" y="4823333"/>
            <a:ext cx="10957020" cy="764560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4400">
                <a:latin typeface="Montserrat"/>
              </a:rPr>
              <a:t>Budget Update</a:t>
            </a:r>
            <a:br>
              <a:rPr lang="en-US" sz="4400">
                <a:latin typeface="Montserrat"/>
              </a:rPr>
            </a:br>
            <a:r>
              <a:rPr lang="en-US" sz="4400">
                <a:latin typeface="Montserrat"/>
              </a:rPr>
              <a:t> 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E40CF2-663A-4B9B-BCA1-9C89087874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698" b="4698"/>
          <a:stretch/>
        </p:blipFill>
        <p:spPr>
          <a:xfrm>
            <a:off x="20" y="0"/>
            <a:ext cx="12191980" cy="420351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9E770DB-6B5E-B088-65BB-5275C86B4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006" y="5532970"/>
            <a:ext cx="10952188" cy="654455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2400">
                <a:solidFill>
                  <a:srgbClr val="003F87"/>
                </a:solidFill>
                <a:latin typeface="Fira Sans" panose="020B0503050000020004" pitchFamily="34" charset="0"/>
              </a:rPr>
              <a:t>Joyce Lopes, Vice President for Business &amp; Financial Affairs </a:t>
            </a:r>
            <a:endParaRPr lang="en-US" sz="2400">
              <a:solidFill>
                <a:srgbClr val="003F87"/>
              </a:solidFill>
              <a:effectLst/>
              <a:latin typeface="Fira Sans" panose="020B05030500000200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5981105-F043-5766-9EE2-B33BF833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86116840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36D7D-FC88-99FC-AC5B-3384F7DF9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17" y="114389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Budget Update </a:t>
            </a:r>
            <a:endParaRPr lang="en-US" sz="4400" i="0" kern="1200">
              <a:solidFill>
                <a:srgbClr val="0C8FD3"/>
              </a:solidFill>
              <a:latin typeface="Montserrat Bold"/>
            </a:endParaRPr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E5250912-2DC4-0B40-C3EF-10F5139B9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4024233"/>
              </p:ext>
            </p:extLst>
          </p:nvPr>
        </p:nvGraphicFramePr>
        <p:xfrm>
          <a:off x="928468" y="1209821"/>
          <a:ext cx="10058400" cy="4941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A226E8A2-9BB9-F69F-22A2-7855ADB9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4477577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396EE0B-55C8-4EB3-8F70-AC14E777E0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074155"/>
              </p:ext>
            </p:extLst>
          </p:nvPr>
        </p:nvGraphicFramePr>
        <p:xfrm>
          <a:off x="1" y="0"/>
          <a:ext cx="12191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AFCEF93-2B7C-DFFC-7E45-82AB800A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73" y="278487"/>
            <a:ext cx="11684695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accent4"/>
                </a:solidFill>
                <a:latin typeface="Montserrat"/>
              </a:rPr>
              <a:t>The Full Pie: WWU Revenues by Source</a:t>
            </a:r>
            <a:br>
              <a:rPr lang="en-US" sz="4000">
                <a:latin typeface="Montserrat"/>
              </a:rPr>
            </a:br>
            <a:r>
              <a:rPr lang="en-US" sz="2400" b="0">
                <a:solidFill>
                  <a:schemeClr val="accent4"/>
                </a:solidFill>
                <a:latin typeface="Fira Sans"/>
              </a:rPr>
              <a:t>Fiscal Year 2022-2023 Actuals </a:t>
            </a:r>
            <a:endParaRPr lang="en-US" b="0">
              <a:solidFill>
                <a:schemeClr val="accent4"/>
              </a:solidFill>
              <a:latin typeface="Fira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D778DE-1081-39DD-BEF6-B0CBFB288E5A}"/>
              </a:ext>
            </a:extLst>
          </p:cNvPr>
          <p:cNvSpPr txBox="1"/>
          <p:nvPr/>
        </p:nvSpPr>
        <p:spPr>
          <a:xfrm>
            <a:off x="7257447" y="2950090"/>
            <a:ext cx="711238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Fira Sans"/>
                <a:ea typeface="Calibri"/>
                <a:cs typeface="Calibri"/>
              </a:rPr>
              <a:t>Includes $104.4M in operating and $2.0M in capital used for maintenance</a:t>
            </a:r>
            <a:endParaRPr lang="en-US" sz="1100"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506056123"/>
      </p:ext>
    </p:extLst>
  </p:cSld>
  <p:clrMapOvr>
    <a:masterClrMapping/>
  </p:clrMapOvr>
  <p:transition spd="slow">
    <p:push dir="u"/>
  </p:transition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CE7FB1-8D2D-C0AA-4CCC-56212FEABD2D}"/>
              </a:ext>
            </a:extLst>
          </p:cNvPr>
          <p:cNvSpPr/>
          <p:nvPr/>
        </p:nvSpPr>
        <p:spPr>
          <a:xfrm>
            <a:off x="1243562" y="972573"/>
            <a:ext cx="3321941" cy="88684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3F87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6DA430-1FBB-190D-9B81-A1CA3B5EB2D8}"/>
              </a:ext>
            </a:extLst>
          </p:cNvPr>
          <p:cNvSpPr/>
          <p:nvPr/>
        </p:nvSpPr>
        <p:spPr>
          <a:xfrm>
            <a:off x="7331380" y="1008531"/>
            <a:ext cx="3321941" cy="850888"/>
          </a:xfrm>
          <a:prstGeom prst="roundRect">
            <a:avLst/>
          </a:prstGeom>
          <a:solidFill>
            <a:srgbClr val="FAAD8C"/>
          </a:solidFill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6FC32C-640F-D3CD-6591-D85B2080381C}"/>
              </a:ext>
            </a:extLst>
          </p:cNvPr>
          <p:cNvSpPr txBox="1"/>
          <p:nvPr/>
        </p:nvSpPr>
        <p:spPr>
          <a:xfrm>
            <a:off x="1453871" y="1118274"/>
            <a:ext cx="278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latin typeface="Fira Sans" panose="020B0503050000020004" pitchFamily="34" charset="0"/>
              </a:rPr>
              <a:t>Total Revenues (</a:t>
            </a:r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Operating</a:t>
            </a:r>
            <a:r>
              <a:rPr lang="en-US">
                <a:latin typeface="Fira Sans" panose="020B0503050000020004" pitchFamily="34" charset="0"/>
              </a:rPr>
              <a:t>)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A64A59F0-50BD-F923-7135-7DD7856D64A6}"/>
              </a:ext>
            </a:extLst>
          </p:cNvPr>
          <p:cNvSpPr txBox="1"/>
          <p:nvPr/>
        </p:nvSpPr>
        <p:spPr>
          <a:xfrm>
            <a:off x="7308218" y="1092829"/>
            <a:ext cx="332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Total Expenses </a:t>
            </a:r>
          </a:p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(</a:t>
            </a:r>
            <a:r>
              <a:rPr lang="en-US" u="sng">
                <a:solidFill>
                  <a:srgbClr val="002F5E"/>
                </a:solidFill>
                <a:latin typeface="Fira Sans" panose="020B0503050000020004" pitchFamily="34" charset="0"/>
              </a:rPr>
              <a:t>State</a:t>
            </a:r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 Operating)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B49E82-EE8A-6194-82B4-99496F120EF7}"/>
              </a:ext>
            </a:extLst>
          </p:cNvPr>
          <p:cNvSpPr/>
          <p:nvPr/>
        </p:nvSpPr>
        <p:spPr>
          <a:xfrm>
            <a:off x="663131" y="3041087"/>
            <a:ext cx="1683232" cy="10048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5941-1535-8BBB-5147-6B1339159092}"/>
              </a:ext>
            </a:extLst>
          </p:cNvPr>
          <p:cNvSpPr/>
          <p:nvPr/>
        </p:nvSpPr>
        <p:spPr>
          <a:xfrm>
            <a:off x="2529495" y="3041088"/>
            <a:ext cx="1946429" cy="100488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40F47E4-4053-9844-242F-F0820070C077}"/>
              </a:ext>
            </a:extLst>
          </p:cNvPr>
          <p:cNvSpPr txBox="1"/>
          <p:nvPr/>
        </p:nvSpPr>
        <p:spPr>
          <a:xfrm>
            <a:off x="771895" y="3262064"/>
            <a:ext cx="153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Tuition + fees</a:t>
            </a:r>
            <a:b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</a:br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$117.7M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11771F73-E8F7-17AD-23FC-DB67D4F91CAD}"/>
              </a:ext>
            </a:extLst>
          </p:cNvPr>
          <p:cNvSpPr txBox="1"/>
          <p:nvPr/>
        </p:nvSpPr>
        <p:spPr>
          <a:xfrm>
            <a:off x="2504780" y="3260008"/>
            <a:ext cx="2129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State Appropriation</a:t>
            </a: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$104.4M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70A7FA-0CEF-823F-2045-6D24368D1191}"/>
              </a:ext>
            </a:extLst>
          </p:cNvPr>
          <p:cNvGrpSpPr/>
          <p:nvPr/>
        </p:nvGrpSpPr>
        <p:grpSpPr>
          <a:xfrm>
            <a:off x="1243562" y="1999188"/>
            <a:ext cx="3409051" cy="902128"/>
            <a:chOff x="1243562" y="1999188"/>
            <a:chExt cx="3409051" cy="902128"/>
          </a:xfrm>
        </p:grpSpPr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37222216-D0D9-31D6-95A0-642364D9BC36}"/>
                </a:ext>
              </a:extLst>
            </p:cNvPr>
            <p:cNvSpPr/>
            <p:nvPr/>
          </p:nvSpPr>
          <p:spPr>
            <a:xfrm>
              <a:off x="1243562" y="1999188"/>
              <a:ext cx="947674" cy="9021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" name="Arrow: Down 52">
              <a:extLst>
                <a:ext uri="{FF2B5EF4-FFF2-40B4-BE49-F238E27FC236}">
                  <a16:creationId xmlns:a16="http://schemas.microsoft.com/office/drawing/2014/main" id="{4BB5F510-77F0-4D9C-5C02-0720C4D15CF6}"/>
                </a:ext>
              </a:extLst>
            </p:cNvPr>
            <p:cNvSpPr/>
            <p:nvPr/>
          </p:nvSpPr>
          <p:spPr>
            <a:xfrm>
              <a:off x="3704939" y="1999189"/>
              <a:ext cx="947674" cy="9021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4" name="TextBox 12">
              <a:extLst>
                <a:ext uri="{FF2B5EF4-FFF2-40B4-BE49-F238E27FC236}">
                  <a16:creationId xmlns:a16="http://schemas.microsoft.com/office/drawing/2014/main" id="{F14B7499-4700-26BB-3573-FC15DACE3F49}"/>
                </a:ext>
              </a:extLst>
            </p:cNvPr>
            <p:cNvSpPr txBox="1"/>
            <p:nvPr/>
          </p:nvSpPr>
          <p:spPr>
            <a:xfrm>
              <a:off x="2252616" y="2190199"/>
              <a:ext cx="126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Made up of</a:t>
              </a:r>
            </a:p>
          </p:txBody>
        </p:sp>
      </p:grp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2E2F7B2-252F-0486-20C0-490028BAF0E9}"/>
              </a:ext>
            </a:extLst>
          </p:cNvPr>
          <p:cNvSpPr/>
          <p:nvPr/>
        </p:nvSpPr>
        <p:spPr>
          <a:xfrm>
            <a:off x="996765" y="4105595"/>
            <a:ext cx="360126" cy="4219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36B276-AAF4-C951-8939-3532A9B64006}"/>
              </a:ext>
            </a:extLst>
          </p:cNvPr>
          <p:cNvSpPr/>
          <p:nvPr/>
        </p:nvSpPr>
        <p:spPr>
          <a:xfrm>
            <a:off x="638873" y="4636201"/>
            <a:ext cx="655192" cy="9193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E9E9DC-DB1D-CA01-E67F-0D3FFECE6D93}"/>
              </a:ext>
            </a:extLst>
          </p:cNvPr>
          <p:cNvSpPr/>
          <p:nvPr/>
        </p:nvSpPr>
        <p:spPr>
          <a:xfrm>
            <a:off x="1356891" y="4636201"/>
            <a:ext cx="883738" cy="91938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65787FD-2E0D-145B-A591-8DCB1F045003}"/>
              </a:ext>
            </a:extLst>
          </p:cNvPr>
          <p:cNvSpPr/>
          <p:nvPr/>
        </p:nvSpPr>
        <p:spPr>
          <a:xfrm>
            <a:off x="4589589" y="3041088"/>
            <a:ext cx="730419" cy="1004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70344EF-012C-FA72-7B3D-B63D4486C595}"/>
              </a:ext>
            </a:extLst>
          </p:cNvPr>
          <p:cNvSpPr txBox="1"/>
          <p:nvPr/>
        </p:nvSpPr>
        <p:spPr>
          <a:xfrm>
            <a:off x="4580551" y="3274422"/>
            <a:ext cx="81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ASA</a:t>
            </a:r>
          </a:p>
          <a:p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$4.9M</a:t>
            </a:r>
            <a:endParaRPr lang="en-US">
              <a:solidFill>
                <a:srgbClr val="002F5E"/>
              </a:solidFill>
              <a:latin typeface="Fira Sans" panose="020B0503050000020004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901C548-46A5-D766-8337-8C840E7807EA}"/>
              </a:ext>
            </a:extLst>
          </p:cNvPr>
          <p:cNvSpPr txBox="1"/>
          <p:nvPr/>
        </p:nvSpPr>
        <p:spPr>
          <a:xfrm>
            <a:off x="609052" y="4787510"/>
            <a:ext cx="70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Fees &amp; FA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968BC23-4D12-4B59-9943-7AC5F34EECD9}"/>
              </a:ext>
            </a:extLst>
          </p:cNvPr>
          <p:cNvSpPr/>
          <p:nvPr/>
        </p:nvSpPr>
        <p:spPr>
          <a:xfrm>
            <a:off x="2375837" y="4639165"/>
            <a:ext cx="989120" cy="906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E7840C9-4815-4794-DEB7-9E1E3126C0E9}"/>
              </a:ext>
            </a:extLst>
          </p:cNvPr>
          <p:cNvSpPr txBox="1"/>
          <p:nvPr/>
        </p:nvSpPr>
        <p:spPr>
          <a:xfrm>
            <a:off x="1318430" y="4756541"/>
            <a:ext cx="94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Tuition Building Fee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EF3448CD-2511-1FEE-CB46-FA5C706988A6}"/>
              </a:ext>
            </a:extLst>
          </p:cNvPr>
          <p:cNvSpPr txBox="1"/>
          <p:nvPr/>
        </p:nvSpPr>
        <p:spPr>
          <a:xfrm>
            <a:off x="2307567" y="4699496"/>
            <a:ext cx="1107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Net </a:t>
            </a:r>
            <a:r>
              <a:rPr lang="en-US" sz="1600" err="1">
                <a:solidFill>
                  <a:srgbClr val="002F5E"/>
                </a:solidFill>
                <a:latin typeface="Fira Sans" panose="020B0503050000020004" pitchFamily="34" charset="0"/>
              </a:rPr>
              <a:t>Oper</a:t>
            </a:r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.</a:t>
            </a: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Tuition</a:t>
            </a:r>
            <a:b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</a:br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$93.0M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E844C1-4E21-2354-A8E2-A0237CF67FA1}"/>
              </a:ext>
            </a:extLst>
          </p:cNvPr>
          <p:cNvSpPr/>
          <p:nvPr/>
        </p:nvSpPr>
        <p:spPr>
          <a:xfrm>
            <a:off x="3994107" y="4593542"/>
            <a:ext cx="2190878" cy="116086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E5C37331-9570-2573-FF51-91B243F807D2}"/>
              </a:ext>
            </a:extLst>
          </p:cNvPr>
          <p:cNvSpPr txBox="1"/>
          <p:nvPr/>
        </p:nvSpPr>
        <p:spPr>
          <a:xfrm>
            <a:off x="4262945" y="4868916"/>
            <a:ext cx="166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Local Operating $202.7M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5F6E602-625D-2CE5-85A7-2F43D645CB6E}"/>
              </a:ext>
            </a:extLst>
          </p:cNvPr>
          <p:cNvSpPr/>
          <p:nvPr/>
        </p:nvSpPr>
        <p:spPr>
          <a:xfrm>
            <a:off x="4778132" y="4123964"/>
            <a:ext cx="360126" cy="4219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E9B3508-4ED0-F659-A7A1-5C39346A8874}"/>
              </a:ext>
            </a:extLst>
          </p:cNvPr>
          <p:cNvSpPr/>
          <p:nvPr/>
        </p:nvSpPr>
        <p:spPr>
          <a:xfrm>
            <a:off x="5593663" y="4118330"/>
            <a:ext cx="360126" cy="4219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3D854BD4-88D8-F345-AD08-4470D3F95533}"/>
              </a:ext>
            </a:extLst>
          </p:cNvPr>
          <p:cNvSpPr/>
          <p:nvPr/>
        </p:nvSpPr>
        <p:spPr>
          <a:xfrm rot="16200000">
            <a:off x="3473131" y="4902634"/>
            <a:ext cx="446439" cy="49286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032C4BD-B886-4F83-166F-29C595214078}"/>
              </a:ext>
            </a:extLst>
          </p:cNvPr>
          <p:cNvSpPr/>
          <p:nvPr/>
        </p:nvSpPr>
        <p:spPr>
          <a:xfrm>
            <a:off x="546184" y="4485092"/>
            <a:ext cx="1759197" cy="116086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9E3FFDDE-E817-E9CE-7CE1-4566B67A007B}"/>
              </a:ext>
            </a:extLst>
          </p:cNvPr>
          <p:cNvSpPr/>
          <p:nvPr/>
        </p:nvSpPr>
        <p:spPr>
          <a:xfrm>
            <a:off x="803936" y="5645960"/>
            <a:ext cx="306845" cy="2700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9DB8BC8A-D421-1513-C530-B3162E6C6C38}"/>
              </a:ext>
            </a:extLst>
          </p:cNvPr>
          <p:cNvSpPr/>
          <p:nvPr/>
        </p:nvSpPr>
        <p:spPr>
          <a:xfrm>
            <a:off x="1453871" y="5645960"/>
            <a:ext cx="306845" cy="27002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0E9088F-1C0C-45DB-1275-63864361D30F}"/>
              </a:ext>
            </a:extLst>
          </p:cNvPr>
          <p:cNvSpPr/>
          <p:nvPr/>
        </p:nvSpPr>
        <p:spPr>
          <a:xfrm>
            <a:off x="503227" y="5915984"/>
            <a:ext cx="1600580" cy="7916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8B1281A9-AB94-F31E-1899-648BB136DE6A}"/>
              </a:ext>
            </a:extLst>
          </p:cNvPr>
          <p:cNvSpPr txBox="1"/>
          <p:nvPr/>
        </p:nvSpPr>
        <p:spPr>
          <a:xfrm>
            <a:off x="503227" y="5934066"/>
            <a:ext cx="1613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Appropriate Earmarks</a:t>
            </a: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$24.7M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407133-0E81-50AA-3BA8-999274F2DF84}"/>
              </a:ext>
            </a:extLst>
          </p:cNvPr>
          <p:cNvSpPr/>
          <p:nvPr/>
        </p:nvSpPr>
        <p:spPr>
          <a:xfrm>
            <a:off x="6629025" y="3028082"/>
            <a:ext cx="1606309" cy="1004886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458ED7D-3260-6F30-7C8B-2D09E23B2C25}"/>
              </a:ext>
            </a:extLst>
          </p:cNvPr>
          <p:cNvSpPr/>
          <p:nvPr/>
        </p:nvSpPr>
        <p:spPr>
          <a:xfrm>
            <a:off x="8398435" y="3041087"/>
            <a:ext cx="1606309" cy="1004884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EA234F97-43C5-DFA2-A0E7-B494B69BA829}"/>
              </a:ext>
            </a:extLst>
          </p:cNvPr>
          <p:cNvSpPr txBox="1"/>
          <p:nvPr/>
        </p:nvSpPr>
        <p:spPr>
          <a:xfrm>
            <a:off x="6759529" y="3151310"/>
            <a:ext cx="126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Salaries + Benefits $189.1M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CF64A98F-B809-A697-9DE8-4E07E72EC913}"/>
              </a:ext>
            </a:extLst>
          </p:cNvPr>
          <p:cNvSpPr txBox="1"/>
          <p:nvPr/>
        </p:nvSpPr>
        <p:spPr>
          <a:xfrm>
            <a:off x="8603071" y="3109508"/>
            <a:ext cx="1166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Goods + Services $27.2M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B39ECF-92A3-4B2B-F859-16311CEF7E43}"/>
              </a:ext>
            </a:extLst>
          </p:cNvPr>
          <p:cNvGrpSpPr/>
          <p:nvPr/>
        </p:nvGrpSpPr>
        <p:grpSpPr>
          <a:xfrm>
            <a:off x="7244270" y="1967061"/>
            <a:ext cx="3409051" cy="902128"/>
            <a:chOff x="7244270" y="1967061"/>
            <a:chExt cx="3409051" cy="902128"/>
          </a:xfrm>
        </p:grpSpPr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238186CA-92CC-6441-48EA-CDBAEF633B4E}"/>
                </a:ext>
              </a:extLst>
            </p:cNvPr>
            <p:cNvSpPr/>
            <p:nvPr/>
          </p:nvSpPr>
          <p:spPr>
            <a:xfrm>
              <a:off x="7244270" y="1967061"/>
              <a:ext cx="947674" cy="9021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77AEBEF6-C891-6763-1AF4-2BE1315F2F1B}"/>
                </a:ext>
              </a:extLst>
            </p:cNvPr>
            <p:cNvSpPr/>
            <p:nvPr/>
          </p:nvSpPr>
          <p:spPr>
            <a:xfrm>
              <a:off x="9705647" y="1967062"/>
              <a:ext cx="947674" cy="902127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TextBox 40">
              <a:extLst>
                <a:ext uri="{FF2B5EF4-FFF2-40B4-BE49-F238E27FC236}">
                  <a16:creationId xmlns:a16="http://schemas.microsoft.com/office/drawing/2014/main" id="{393D8285-4881-24B3-D2E5-3BB044203863}"/>
                </a:ext>
              </a:extLst>
            </p:cNvPr>
            <p:cNvSpPr txBox="1"/>
            <p:nvPr/>
          </p:nvSpPr>
          <p:spPr>
            <a:xfrm>
              <a:off x="8253324" y="2158072"/>
              <a:ext cx="1260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Made up of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CD5B13F-7FD1-7352-0FA9-834A4906D26D}"/>
              </a:ext>
            </a:extLst>
          </p:cNvPr>
          <p:cNvSpPr/>
          <p:nvPr/>
        </p:nvSpPr>
        <p:spPr>
          <a:xfrm>
            <a:off x="6491687" y="2932906"/>
            <a:ext cx="3628082" cy="1191058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FC76ADBB-117C-9D98-C5B4-3F75D1A82596}"/>
              </a:ext>
            </a:extLst>
          </p:cNvPr>
          <p:cNvSpPr/>
          <p:nvPr/>
        </p:nvSpPr>
        <p:spPr>
          <a:xfrm>
            <a:off x="8088451" y="4164665"/>
            <a:ext cx="546185" cy="4733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21809A0-5C1A-AB0B-261C-70AAAB249825}"/>
              </a:ext>
            </a:extLst>
          </p:cNvPr>
          <p:cNvSpPr/>
          <p:nvPr/>
        </p:nvSpPr>
        <p:spPr>
          <a:xfrm>
            <a:off x="7266104" y="4696543"/>
            <a:ext cx="2190878" cy="1007967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TextBox 44">
            <a:extLst>
              <a:ext uri="{FF2B5EF4-FFF2-40B4-BE49-F238E27FC236}">
                <a16:creationId xmlns:a16="http://schemas.microsoft.com/office/drawing/2014/main" id="{D73D6EAE-44FD-439E-5B5F-6BD61F8B683B}"/>
              </a:ext>
            </a:extLst>
          </p:cNvPr>
          <p:cNvSpPr txBox="1"/>
          <p:nvPr/>
        </p:nvSpPr>
        <p:spPr>
          <a:xfrm>
            <a:off x="7449628" y="4781121"/>
            <a:ext cx="1712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Local Operating Expenses $216.3M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1FAB6F92-A35C-6AF8-D647-17C842A4B008}"/>
              </a:ext>
            </a:extLst>
          </p:cNvPr>
          <p:cNvSpPr/>
          <p:nvPr/>
        </p:nvSpPr>
        <p:spPr>
          <a:xfrm>
            <a:off x="10119769" y="4694177"/>
            <a:ext cx="1606309" cy="1004886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FA0E3C4C-FA18-002A-B871-2FA34099FB48}"/>
              </a:ext>
            </a:extLst>
          </p:cNvPr>
          <p:cNvSpPr/>
          <p:nvPr/>
        </p:nvSpPr>
        <p:spPr>
          <a:xfrm>
            <a:off x="10645982" y="4162873"/>
            <a:ext cx="546185" cy="4733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TextBox 47">
            <a:extLst>
              <a:ext uri="{FF2B5EF4-FFF2-40B4-BE49-F238E27FC236}">
                <a16:creationId xmlns:a16="http://schemas.microsoft.com/office/drawing/2014/main" id="{B9AF677A-ACAA-1E89-E082-68861F465ABE}"/>
              </a:ext>
            </a:extLst>
          </p:cNvPr>
          <p:cNvSpPr txBox="1"/>
          <p:nvPr/>
        </p:nvSpPr>
        <p:spPr>
          <a:xfrm>
            <a:off x="10010950" y="4758706"/>
            <a:ext cx="1777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Net Pension + OPEB Contra-Expense $10.5M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4EAC0AF-0AE2-C8CB-E922-A18F7DB4F7F6}"/>
              </a:ext>
            </a:extLst>
          </p:cNvPr>
          <p:cNvSpPr/>
          <p:nvPr/>
        </p:nvSpPr>
        <p:spPr>
          <a:xfrm>
            <a:off x="5433674" y="3022565"/>
            <a:ext cx="969564" cy="10048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3C147E14-637E-EE54-DF33-FEA87F167472}"/>
              </a:ext>
            </a:extLst>
          </p:cNvPr>
          <p:cNvSpPr/>
          <p:nvPr/>
        </p:nvSpPr>
        <p:spPr>
          <a:xfrm>
            <a:off x="3940544" y="4141796"/>
            <a:ext cx="360126" cy="4219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7" name="TextBox 50">
            <a:extLst>
              <a:ext uri="{FF2B5EF4-FFF2-40B4-BE49-F238E27FC236}">
                <a16:creationId xmlns:a16="http://schemas.microsoft.com/office/drawing/2014/main" id="{217F4479-20C4-54BB-4230-CBFEADF6577D}"/>
              </a:ext>
            </a:extLst>
          </p:cNvPr>
          <p:cNvSpPr txBox="1"/>
          <p:nvPr/>
        </p:nvSpPr>
        <p:spPr>
          <a:xfrm>
            <a:off x="5399119" y="3021438"/>
            <a:ext cx="105269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002F5E"/>
                </a:solidFill>
                <a:latin typeface="Fira Sans" panose="020B0503050000020004" pitchFamily="34" charset="0"/>
              </a:rPr>
              <a:t>Invest. Income &amp; Differential Tuition</a:t>
            </a:r>
            <a:endParaRPr lang="en-US" sz="1200">
              <a:solidFill>
                <a:srgbClr val="002F5E"/>
              </a:solidFill>
              <a:latin typeface="Fira Sans" panose="020B0503050000020004" pitchFamily="34" charset="0"/>
              <a:cs typeface="Calibri"/>
            </a:endParaRP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$0.8M</a:t>
            </a:r>
            <a:endParaRPr lang="en-US" sz="1600">
              <a:solidFill>
                <a:srgbClr val="002F5E"/>
              </a:solidFill>
              <a:latin typeface="Fira Sans" panose="020B0503050000020004" pitchFamily="34" charset="0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289F3638-65BC-A36E-1AE2-D06F3ED7816C}"/>
              </a:ext>
            </a:extLst>
          </p:cNvPr>
          <p:cNvSpPr txBox="1"/>
          <p:nvPr/>
        </p:nvSpPr>
        <p:spPr>
          <a:xfrm>
            <a:off x="-42547" y="212957"/>
            <a:ext cx="11853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>
                <a:solidFill>
                  <a:srgbClr val="0C8FD3"/>
                </a:solidFill>
                <a:latin typeface="Montserrat ExtraBold" panose="00000900000000000000" pitchFamily="2" charset="0"/>
              </a:rPr>
              <a:t>WWU Operating Budget – Flow of Funds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7F7023E9-05EB-ACA3-F835-E2BE1A1D7E46}"/>
              </a:ext>
            </a:extLst>
          </p:cNvPr>
          <p:cNvSpPr/>
          <p:nvPr/>
        </p:nvSpPr>
        <p:spPr>
          <a:xfrm>
            <a:off x="10244564" y="3023871"/>
            <a:ext cx="1848356" cy="1004886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8" name="TextBox 2">
            <a:extLst>
              <a:ext uri="{FF2B5EF4-FFF2-40B4-BE49-F238E27FC236}">
                <a16:creationId xmlns:a16="http://schemas.microsoft.com/office/drawing/2014/main" id="{2D57C826-72F1-630A-12AF-126C5156378D}"/>
              </a:ext>
            </a:extLst>
          </p:cNvPr>
          <p:cNvSpPr txBox="1"/>
          <p:nvPr/>
        </p:nvSpPr>
        <p:spPr>
          <a:xfrm>
            <a:off x="10303361" y="3012810"/>
            <a:ext cx="1777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Compliance:  Accruals &amp; Deferrals</a:t>
            </a:r>
          </a:p>
          <a:p>
            <a:pPr algn="ctr"/>
            <a:r>
              <a:rPr lang="en-US" sz="1600">
                <a:solidFill>
                  <a:srgbClr val="002F5E"/>
                </a:solidFill>
                <a:latin typeface="Fira Sans" panose="020B0503050000020004" pitchFamily="34" charset="0"/>
              </a:rPr>
              <a:t>$10.6M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A46FFAF-12AA-4D08-C3E1-47148EB295A5}"/>
              </a:ext>
            </a:extLst>
          </p:cNvPr>
          <p:cNvSpPr txBox="1">
            <a:spLocks/>
          </p:cNvSpPr>
          <p:nvPr/>
        </p:nvSpPr>
        <p:spPr>
          <a:xfrm>
            <a:off x="4473" y="6359506"/>
            <a:ext cx="1219199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003F87"/>
                </a:solidFill>
                <a:latin typeface="Montserrat" pitchFamily="2" charset="77"/>
              </a:rPr>
              <a:t>WESTERN WASHINGTON UNIVERSITY </a:t>
            </a:r>
            <a:r>
              <a:rPr lang="en-US" sz="1600" b="1">
                <a:solidFill>
                  <a:srgbClr val="63C2FF"/>
                </a:solidFill>
                <a:latin typeface="Montserrat SemiBold" pitchFamily="2" charset="77"/>
              </a:rPr>
              <a:t>|</a:t>
            </a:r>
            <a:r>
              <a:rPr lang="en-US" sz="1200" b="1">
                <a:solidFill>
                  <a:srgbClr val="003F87"/>
                </a:solidFill>
                <a:latin typeface="Montserrat" pitchFamily="2" charset="77"/>
              </a:rPr>
              <a:t> </a:t>
            </a:r>
            <a:r>
              <a:rPr lang="en-US" sz="1200" b="1">
                <a:solidFill>
                  <a:srgbClr val="0C8FD3"/>
                </a:solidFill>
                <a:latin typeface="Montserrat" pitchFamily="2" charset="77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1237558914"/>
      </p:ext>
    </p:extLst>
  </p:cSld>
  <p:clrMapOvr>
    <a:masterClrMapping/>
  </p:clrMapOvr>
  <p:transition spd="slow" advClick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9CA88B-7B56-3D55-CEF6-714697F41359}"/>
              </a:ext>
            </a:extLst>
          </p:cNvPr>
          <p:cNvSpPr/>
          <p:nvPr/>
        </p:nvSpPr>
        <p:spPr>
          <a:xfrm>
            <a:off x="10597874" y="4706470"/>
            <a:ext cx="1351169" cy="1064754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5BB5D6-9216-E646-9D28-46A8A0BF7F78}"/>
              </a:ext>
            </a:extLst>
          </p:cNvPr>
          <p:cNvSpPr/>
          <p:nvPr/>
        </p:nvSpPr>
        <p:spPr>
          <a:xfrm>
            <a:off x="5454876" y="969696"/>
            <a:ext cx="4449610" cy="7672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2AF8C06-DDBF-1F04-0367-4E84EA461B38}"/>
              </a:ext>
            </a:extLst>
          </p:cNvPr>
          <p:cNvSpPr txBox="1"/>
          <p:nvPr/>
        </p:nvSpPr>
        <p:spPr>
          <a:xfrm>
            <a:off x="5822777" y="1181259"/>
            <a:ext cx="3672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Local Operating Revenue $202.7M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F29F5B-4B20-B71B-B853-F54F208C5449}"/>
              </a:ext>
            </a:extLst>
          </p:cNvPr>
          <p:cNvSpPr/>
          <p:nvPr/>
        </p:nvSpPr>
        <p:spPr>
          <a:xfrm>
            <a:off x="5903974" y="2154416"/>
            <a:ext cx="3448945" cy="7672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763CC8F-0682-296D-06E5-FBFA57179DFB}"/>
              </a:ext>
            </a:extLst>
          </p:cNvPr>
          <p:cNvSpPr txBox="1"/>
          <p:nvPr/>
        </p:nvSpPr>
        <p:spPr>
          <a:xfrm>
            <a:off x="6256239" y="2349718"/>
            <a:ext cx="272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Divisional Budget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F2B1FD-8682-D624-D731-736F6DAEFD4E}"/>
              </a:ext>
            </a:extLst>
          </p:cNvPr>
          <p:cNvSpPr/>
          <p:nvPr/>
        </p:nvSpPr>
        <p:spPr>
          <a:xfrm>
            <a:off x="5231986" y="3323790"/>
            <a:ext cx="4792929" cy="84689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A57D37B-6633-6060-9AB0-25F3073969B4}"/>
              </a:ext>
            </a:extLst>
          </p:cNvPr>
          <p:cNvSpPr txBox="1"/>
          <p:nvPr/>
        </p:nvSpPr>
        <p:spPr>
          <a:xfrm>
            <a:off x="6030179" y="3454989"/>
            <a:ext cx="3350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Programmatic colleges, departments, etc. 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C4934D8-9001-4799-2C29-5CB234076979}"/>
              </a:ext>
            </a:extLst>
          </p:cNvPr>
          <p:cNvSpPr/>
          <p:nvPr/>
        </p:nvSpPr>
        <p:spPr>
          <a:xfrm>
            <a:off x="6275180" y="1786686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746841C-CA91-FE3F-7161-4E7F9C349F9B}"/>
              </a:ext>
            </a:extLst>
          </p:cNvPr>
          <p:cNvSpPr/>
          <p:nvPr/>
        </p:nvSpPr>
        <p:spPr>
          <a:xfrm>
            <a:off x="7447801" y="1799452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0C1E640-989C-CDDA-2401-C38CAE6D8668}"/>
              </a:ext>
            </a:extLst>
          </p:cNvPr>
          <p:cNvSpPr/>
          <p:nvPr/>
        </p:nvSpPr>
        <p:spPr>
          <a:xfrm>
            <a:off x="8661908" y="1789939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ABF67CA-C8CE-45B3-4DEB-4B31E9EFD363}"/>
              </a:ext>
            </a:extLst>
          </p:cNvPr>
          <p:cNvSpPr/>
          <p:nvPr/>
        </p:nvSpPr>
        <p:spPr>
          <a:xfrm>
            <a:off x="7434528" y="2982194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04F09FB-7B81-3C94-3919-994A7C065B01}"/>
              </a:ext>
            </a:extLst>
          </p:cNvPr>
          <p:cNvSpPr/>
          <p:nvPr/>
        </p:nvSpPr>
        <p:spPr>
          <a:xfrm>
            <a:off x="6279528" y="2969900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C8E3E8A-1BA8-1025-322F-87D184B37740}"/>
              </a:ext>
            </a:extLst>
          </p:cNvPr>
          <p:cNvSpPr/>
          <p:nvPr/>
        </p:nvSpPr>
        <p:spPr>
          <a:xfrm>
            <a:off x="8735095" y="2969900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E91A99C-803B-E9CC-7188-0C69E4641120}"/>
              </a:ext>
            </a:extLst>
          </p:cNvPr>
          <p:cNvSpPr/>
          <p:nvPr/>
        </p:nvSpPr>
        <p:spPr>
          <a:xfrm>
            <a:off x="3928454" y="4718097"/>
            <a:ext cx="2055866" cy="1064754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EAC3A8E0-533F-952B-2F83-2D7E939B75CB}"/>
              </a:ext>
            </a:extLst>
          </p:cNvPr>
          <p:cNvSpPr txBox="1"/>
          <p:nvPr/>
        </p:nvSpPr>
        <p:spPr>
          <a:xfrm>
            <a:off x="4159677" y="4818897"/>
            <a:ext cx="1546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Salaries and Benefits</a:t>
            </a:r>
          </a:p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$189.1M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F612096-9D0A-AB86-0E04-CA908EEFD1CE}"/>
              </a:ext>
            </a:extLst>
          </p:cNvPr>
          <p:cNvSpPr/>
          <p:nvPr/>
        </p:nvSpPr>
        <p:spPr>
          <a:xfrm>
            <a:off x="6566155" y="4706470"/>
            <a:ext cx="2055866" cy="1064754"/>
          </a:xfrm>
          <a:prstGeom prst="roundRect">
            <a:avLst/>
          </a:prstGeom>
          <a:solidFill>
            <a:srgbClr val="FAAD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72BD1649-FDDF-655D-5A6D-14FB93A83CFE}"/>
              </a:ext>
            </a:extLst>
          </p:cNvPr>
          <p:cNvSpPr txBox="1"/>
          <p:nvPr/>
        </p:nvSpPr>
        <p:spPr>
          <a:xfrm>
            <a:off x="6825177" y="4807114"/>
            <a:ext cx="1485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Goods and services</a:t>
            </a:r>
          </a:p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$27.2M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7A0C6B-CEA8-CABE-BB2A-43C9CB05DBAB}"/>
              </a:ext>
            </a:extLst>
          </p:cNvPr>
          <p:cNvSpPr/>
          <p:nvPr/>
        </p:nvSpPr>
        <p:spPr>
          <a:xfrm>
            <a:off x="9246705" y="4695295"/>
            <a:ext cx="1351169" cy="109602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19">
            <a:extLst>
              <a:ext uri="{FF2B5EF4-FFF2-40B4-BE49-F238E27FC236}">
                <a16:creationId xmlns:a16="http://schemas.microsoft.com/office/drawing/2014/main" id="{FC04A531-76FC-3249-3FCA-A464510A27BA}"/>
              </a:ext>
            </a:extLst>
          </p:cNvPr>
          <p:cNvSpPr txBox="1"/>
          <p:nvPr/>
        </p:nvSpPr>
        <p:spPr>
          <a:xfrm>
            <a:off x="8981028" y="4777182"/>
            <a:ext cx="306800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</a:rPr>
              <a:t>  </a:t>
            </a:r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Misc. transfers, </a:t>
            </a:r>
          </a:p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$1.5M In/Out</a:t>
            </a:r>
            <a:endParaRPr lang="en-US">
              <a:solidFill>
                <a:srgbClr val="002F5E"/>
              </a:solidFill>
              <a:latin typeface="Fira Sans" panose="020B0503050000020004" pitchFamily="34" charset="0"/>
              <a:cs typeface="Calibri"/>
            </a:endParaRPr>
          </a:p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   (Sums = zero across Univ.)</a:t>
            </a:r>
            <a:endParaRPr lang="en-US">
              <a:solidFill>
                <a:srgbClr val="002F5E"/>
              </a:solidFill>
              <a:latin typeface="Fira Sans" panose="020B0503050000020004" pitchFamily="34" charset="0"/>
              <a:cs typeface="Calibri"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4166DF98-CFD7-9EE6-FAB1-DC6DACFB3EA3}"/>
              </a:ext>
            </a:extLst>
          </p:cNvPr>
          <p:cNvSpPr/>
          <p:nvPr/>
        </p:nvSpPr>
        <p:spPr>
          <a:xfrm>
            <a:off x="7309327" y="4303052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3C0DFE86-2EA4-4923-6527-395EDAECEB33}"/>
              </a:ext>
            </a:extLst>
          </p:cNvPr>
          <p:cNvSpPr/>
          <p:nvPr/>
        </p:nvSpPr>
        <p:spPr>
          <a:xfrm rot="1593006">
            <a:off x="5278938" y="4211770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48D90E1-6871-A773-2821-2C3E8EB206A0}"/>
              </a:ext>
            </a:extLst>
          </p:cNvPr>
          <p:cNvSpPr/>
          <p:nvPr/>
        </p:nvSpPr>
        <p:spPr>
          <a:xfrm rot="20188466">
            <a:off x="9826921" y="4207817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7D8350-0FC8-C172-8093-44EDE9F2301B}"/>
              </a:ext>
            </a:extLst>
          </p:cNvPr>
          <p:cNvSpPr/>
          <p:nvPr/>
        </p:nvSpPr>
        <p:spPr>
          <a:xfrm>
            <a:off x="5706179" y="6138527"/>
            <a:ext cx="4094933" cy="577447"/>
          </a:xfrm>
          <a:prstGeom prst="roundRect">
            <a:avLst/>
          </a:prstGeom>
          <a:solidFill>
            <a:srgbClr val="80B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25">
            <a:extLst>
              <a:ext uri="{FF2B5EF4-FFF2-40B4-BE49-F238E27FC236}">
                <a16:creationId xmlns:a16="http://schemas.microsoft.com/office/drawing/2014/main" id="{A29189F0-F6E1-0DC5-5785-7D9712039084}"/>
              </a:ext>
            </a:extLst>
          </p:cNvPr>
          <p:cNvSpPr txBox="1"/>
          <p:nvPr/>
        </p:nvSpPr>
        <p:spPr>
          <a:xfrm>
            <a:off x="6126204" y="6266917"/>
            <a:ext cx="336857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Ending Fund Balance $24M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F618E006-D1D5-2803-2769-363AD431FD72}"/>
              </a:ext>
            </a:extLst>
          </p:cNvPr>
          <p:cNvSpPr/>
          <p:nvPr/>
        </p:nvSpPr>
        <p:spPr>
          <a:xfrm>
            <a:off x="7386436" y="5791319"/>
            <a:ext cx="319120" cy="32930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571530AF-DF4B-1A01-0F3C-4337CCBCEA81}"/>
              </a:ext>
            </a:extLst>
          </p:cNvPr>
          <p:cNvSpPr/>
          <p:nvPr/>
        </p:nvSpPr>
        <p:spPr>
          <a:xfrm>
            <a:off x="7443561" y="628773"/>
            <a:ext cx="319120" cy="3538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TextBox 28">
            <a:extLst>
              <a:ext uri="{FF2B5EF4-FFF2-40B4-BE49-F238E27FC236}">
                <a16:creationId xmlns:a16="http://schemas.microsoft.com/office/drawing/2014/main" id="{771F32A1-760A-1444-A694-0955FDBA33B5}"/>
              </a:ext>
            </a:extLst>
          </p:cNvPr>
          <p:cNvSpPr txBox="1"/>
          <p:nvPr/>
        </p:nvSpPr>
        <p:spPr>
          <a:xfrm>
            <a:off x="319700" y="336494"/>
            <a:ext cx="5135035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>
                <a:solidFill>
                  <a:srgbClr val="0C8FD3"/>
                </a:solidFill>
                <a:latin typeface="Montserrat"/>
              </a:rPr>
              <a:t>WWU Operating Budget</a:t>
            </a:r>
            <a:endParaRPr lang="en-US" sz="4400" b="1">
              <a:solidFill>
                <a:srgbClr val="0C8FD3"/>
              </a:solidFill>
              <a:cs typeface="Calibri" panose="020F0502020204030204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8AC90FC3-408C-7277-8A63-116E5D5AA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382108"/>
              </p:ext>
            </p:extLst>
          </p:nvPr>
        </p:nvGraphicFramePr>
        <p:xfrm>
          <a:off x="348529" y="2084279"/>
          <a:ext cx="3341266" cy="4062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521">
                  <a:extLst>
                    <a:ext uri="{9D8B030D-6E8A-4147-A177-3AD203B41FA5}">
                      <a16:colId xmlns:a16="http://schemas.microsoft.com/office/drawing/2014/main" val="3488588187"/>
                    </a:ext>
                  </a:extLst>
                </a:gridCol>
                <a:gridCol w="2439745">
                  <a:extLst>
                    <a:ext uri="{9D8B030D-6E8A-4147-A177-3AD203B41FA5}">
                      <a16:colId xmlns:a16="http://schemas.microsoft.com/office/drawing/2014/main" val="411329409"/>
                    </a:ext>
                  </a:extLst>
                </a:gridCol>
              </a:tblGrid>
              <a:tr h="381391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Fira Sans"/>
                        </a:rPr>
                        <a:t>The Math, In Millions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746955"/>
                  </a:ext>
                </a:extLst>
              </a:tr>
              <a:tr h="3813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$36.1</a:t>
                      </a:r>
                      <a:endParaRPr lang="en-US" sz="1600">
                        <a:solidFill>
                          <a:srgbClr val="002F5E"/>
                        </a:solidFill>
                        <a:effectLst/>
                        <a:latin typeface="Fira Sans"/>
                      </a:endParaRP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Beginning Fund Balance</a:t>
                      </a:r>
                      <a:endParaRPr lang="en-US" sz="1600">
                        <a:solidFill>
                          <a:srgbClr val="002F5E"/>
                        </a:solidFill>
                        <a:effectLst/>
                        <a:latin typeface="Fira Sans"/>
                      </a:endParaRP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506490"/>
                  </a:ext>
                </a:extLst>
              </a:tr>
              <a:tr h="4244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+$202.7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Revenue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41798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-$189.1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Salaries and Benefits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482026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-$27.2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Goods and Services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104216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+$1.5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Transfers*</a:t>
                      </a: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796765"/>
                  </a:ext>
                </a:extLst>
              </a:tr>
              <a:tr h="381391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$24</a:t>
                      </a:r>
                      <a:endParaRPr lang="en-US" sz="1600">
                        <a:solidFill>
                          <a:srgbClr val="002F5E"/>
                        </a:solidFill>
                        <a:effectLst/>
                        <a:latin typeface="Fira Sans"/>
                      </a:endParaRP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b="1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Ending Fund Balance</a:t>
                      </a:r>
                      <a:endParaRPr lang="en-US" sz="1600">
                        <a:solidFill>
                          <a:srgbClr val="002F5E"/>
                        </a:solidFill>
                        <a:effectLst/>
                        <a:latin typeface="Fira Sans"/>
                      </a:endParaRP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6739897"/>
                  </a:ext>
                </a:extLst>
              </a:tr>
              <a:tr h="53601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i="1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($12.1)</a:t>
                      </a:r>
                      <a:endParaRPr lang="en-US" sz="1600">
                        <a:solidFill>
                          <a:srgbClr val="002F5E"/>
                        </a:solidFill>
                        <a:effectLst/>
                        <a:latin typeface="Fira Sans"/>
                      </a:endParaRP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600" i="1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Net Change in Fund Balance</a:t>
                      </a:r>
                      <a:endParaRPr lang="en-US" sz="1600">
                        <a:solidFill>
                          <a:srgbClr val="002F5E"/>
                        </a:solidFill>
                        <a:effectLst/>
                        <a:latin typeface="Fira Sans"/>
                      </a:endParaRP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277965"/>
                  </a:ext>
                </a:extLst>
              </a:tr>
              <a:tr h="649396"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600" i="1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*Transfers to Operating Fund from other university funds are net positive in Fiscal Year 22-23</a:t>
                      </a:r>
                      <a:endParaRPr lang="en-US" sz="1600">
                        <a:solidFill>
                          <a:srgbClr val="002F5E"/>
                        </a:solidFill>
                        <a:latin typeface="Fira Sans"/>
                      </a:endParaRPr>
                    </a:p>
                  </a:txBody>
                  <a:tcPr>
                    <a:lnL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859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132073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D9B227-ABF3-3727-C198-FBE19270BE7B}"/>
              </a:ext>
            </a:extLst>
          </p:cNvPr>
          <p:cNvSpPr/>
          <p:nvPr/>
        </p:nvSpPr>
        <p:spPr>
          <a:xfrm>
            <a:off x="5580980" y="100137"/>
            <a:ext cx="4094933" cy="577447"/>
          </a:xfrm>
          <a:prstGeom prst="roundRect">
            <a:avLst/>
          </a:prstGeom>
          <a:solidFill>
            <a:srgbClr val="80BB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B2F2DE92-5B1D-0B81-50BC-9DB09BB3E8B1}"/>
              </a:ext>
            </a:extLst>
          </p:cNvPr>
          <p:cNvSpPr txBox="1"/>
          <p:nvPr/>
        </p:nvSpPr>
        <p:spPr>
          <a:xfrm>
            <a:off x="5822778" y="199334"/>
            <a:ext cx="357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2F5E"/>
                </a:solidFill>
                <a:latin typeface="Fira Sans" panose="020B0503050000020004" pitchFamily="34" charset="0"/>
              </a:rPr>
              <a:t>Beginning Fund Balance $36.1M</a:t>
            </a:r>
          </a:p>
        </p:txBody>
      </p:sp>
    </p:spTree>
    <p:extLst>
      <p:ext uri="{BB962C8B-B14F-4D97-AF65-F5344CB8AC3E}">
        <p14:creationId xmlns:p14="http://schemas.microsoft.com/office/powerpoint/2010/main" val="1621267331"/>
      </p:ext>
    </p:extLst>
  </p:cSld>
  <p:clrMapOvr>
    <a:masterClrMapping/>
  </p:clrMapOvr>
  <p:transition spd="slow" advClick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36BE40-A3B1-7A6C-E6F7-3A8EE2231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149051"/>
              </p:ext>
            </p:extLst>
          </p:nvPr>
        </p:nvGraphicFramePr>
        <p:xfrm>
          <a:off x="260958" y="1784958"/>
          <a:ext cx="11705826" cy="348084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17707">
                  <a:extLst>
                    <a:ext uri="{9D8B030D-6E8A-4147-A177-3AD203B41FA5}">
                      <a16:colId xmlns:a16="http://schemas.microsoft.com/office/drawing/2014/main" val="3240209559"/>
                    </a:ext>
                  </a:extLst>
                </a:gridCol>
                <a:gridCol w="1367424">
                  <a:extLst>
                    <a:ext uri="{9D8B030D-6E8A-4147-A177-3AD203B41FA5}">
                      <a16:colId xmlns:a16="http://schemas.microsoft.com/office/drawing/2014/main" val="2644675900"/>
                    </a:ext>
                  </a:extLst>
                </a:gridCol>
                <a:gridCol w="1533111">
                  <a:extLst>
                    <a:ext uri="{9D8B030D-6E8A-4147-A177-3AD203B41FA5}">
                      <a16:colId xmlns:a16="http://schemas.microsoft.com/office/drawing/2014/main" val="1142008093"/>
                    </a:ext>
                  </a:extLst>
                </a:gridCol>
                <a:gridCol w="1648856">
                  <a:extLst>
                    <a:ext uri="{9D8B030D-6E8A-4147-A177-3AD203B41FA5}">
                      <a16:colId xmlns:a16="http://schemas.microsoft.com/office/drawing/2014/main" val="446426801"/>
                    </a:ext>
                  </a:extLst>
                </a:gridCol>
                <a:gridCol w="1512174">
                  <a:extLst>
                    <a:ext uri="{9D8B030D-6E8A-4147-A177-3AD203B41FA5}">
                      <a16:colId xmlns:a16="http://schemas.microsoft.com/office/drawing/2014/main" val="1323930814"/>
                    </a:ext>
                  </a:extLst>
                </a:gridCol>
                <a:gridCol w="1492684">
                  <a:extLst>
                    <a:ext uri="{9D8B030D-6E8A-4147-A177-3AD203B41FA5}">
                      <a16:colId xmlns:a16="http://schemas.microsoft.com/office/drawing/2014/main" val="1225766553"/>
                    </a:ext>
                  </a:extLst>
                </a:gridCol>
                <a:gridCol w="1433870">
                  <a:extLst>
                    <a:ext uri="{9D8B030D-6E8A-4147-A177-3AD203B41FA5}">
                      <a16:colId xmlns:a16="http://schemas.microsoft.com/office/drawing/2014/main" val="1574568295"/>
                    </a:ext>
                  </a:extLst>
                </a:gridCol>
              </a:tblGrid>
              <a:tr h="11709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Fira Sans"/>
                        </a:rPr>
                        <a:t>FT 14 and FT 11 = </a:t>
                      </a:r>
                      <a:endParaRPr lang="en-US" sz="1800">
                        <a:latin typeface="Fira Sans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1800" u="none" strike="noStrike">
                          <a:solidFill>
                            <a:schemeClr val="bg1"/>
                          </a:solidFill>
                          <a:effectLst/>
                          <a:latin typeface="Fira Sans"/>
                        </a:rPr>
                        <a:t>Operating Budget + Liabilities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Fira Sans"/>
                        </a:rPr>
                        <a:t>Beginning Bal 7/1/22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Fira Sans"/>
                        </a:rPr>
                        <a:t> Revenues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Fira Sans"/>
                        </a:rPr>
                        <a:t> Expenses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Fira Sans"/>
                        </a:rPr>
                        <a:t> Transfers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Fira Sans"/>
                        </a:rPr>
                        <a:t> Net Change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solidFill>
                            <a:schemeClr val="bg1"/>
                          </a:solidFill>
                          <a:effectLst/>
                          <a:latin typeface="Fira Sans"/>
                        </a:rPr>
                        <a:t> End Bal 6/30/23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348544"/>
                  </a:ext>
                </a:extLst>
              </a:tr>
              <a:tr h="769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Western Operating Budget (Funds 14 &amp; 11)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$36,115,736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80BB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$202,686,608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($216,296,970)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FAAD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$1,482,815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($12,127,546)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  $23,988,190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80B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751146"/>
                  </a:ext>
                </a:extLst>
              </a:tr>
              <a:tr h="769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Local Operating Fund (149)</a:t>
                      </a:r>
                    </a:p>
                  </a:txBody>
                  <a:tcPr marL="11430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  $3,685,926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   $5,741,669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($216,025,204)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$211,057,219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i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 $773,684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highlight>
                            <a:srgbClr val="FFFF00"/>
                          </a:highlight>
                          <a:latin typeface="Fira Sans"/>
                        </a:rPr>
                        <a:t> $4,459,610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454291"/>
                  </a:ext>
                </a:extLst>
              </a:tr>
              <a:tr h="76995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Institutional Reserve &amp; Other Funds</a:t>
                      </a:r>
                    </a:p>
                  </a:txBody>
                  <a:tcPr marL="11430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  $32,429,810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$196,944,939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($271,766)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($209,574,403)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i="1" u="none" strike="noStrike">
                          <a:solidFill>
                            <a:srgbClr val="002F5E"/>
                          </a:solidFill>
                          <a:effectLst/>
                          <a:latin typeface="Fira Sans"/>
                        </a:rPr>
                        <a:t>   ($12,901,230)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solidFill>
                            <a:srgbClr val="002F5E"/>
                          </a:solidFill>
                          <a:effectLst/>
                          <a:highlight>
                            <a:srgbClr val="FFFF00"/>
                          </a:highlight>
                          <a:latin typeface="Fira Sans"/>
                        </a:rPr>
                        <a:t> $19,528,580 </a:t>
                      </a:r>
                    </a:p>
                  </a:txBody>
                  <a:tcPr marL="0" marR="0" marT="0" marB="0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046832"/>
                  </a:ext>
                </a:extLst>
              </a:tr>
            </a:tbl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B24CA1D4-5D5D-6BAE-9F8D-9C4C3FF7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51" y="384213"/>
            <a:ext cx="8576323" cy="1325563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  <a:cs typeface="Calibri Light"/>
              </a:rPr>
              <a:t>WWU Operating</a:t>
            </a:r>
            <a:r>
              <a:rPr lang="en-US" sz="4400" b="1">
                <a:solidFill>
                  <a:srgbClr val="0C8FD3"/>
                </a:solidFill>
                <a:latin typeface="Montserrat"/>
                <a:cs typeface="Calibri Light"/>
              </a:rPr>
              <a:t> </a:t>
            </a:r>
            <a:r>
              <a:rPr lang="en-US" sz="4400">
                <a:solidFill>
                  <a:srgbClr val="0C8FD3"/>
                </a:solidFill>
                <a:latin typeface="Montserrat"/>
                <a:cs typeface="Calibri Light"/>
              </a:rPr>
              <a:t>Budget</a:t>
            </a:r>
            <a:br>
              <a:rPr lang="en-US" sz="4400">
                <a:solidFill>
                  <a:srgbClr val="0C8FD3"/>
                </a:solidFill>
                <a:latin typeface="Montserrat"/>
                <a:cs typeface="Calibri Light"/>
              </a:rPr>
            </a:br>
            <a:r>
              <a:rPr lang="en-US" sz="2800" b="0">
                <a:solidFill>
                  <a:srgbClr val="002F5E"/>
                </a:solidFill>
                <a:latin typeface="Fira Sans"/>
                <a:cs typeface="Calibri Light"/>
              </a:rPr>
              <a:t>Fiscal Year 2022-2023</a:t>
            </a:r>
            <a:endParaRPr lang="en-US" sz="2800" b="0">
              <a:solidFill>
                <a:srgbClr val="002F5E"/>
              </a:solidFill>
              <a:latin typeface="Fira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A0899-012A-E512-3F3A-2CC3C96B3C65}"/>
              </a:ext>
            </a:extLst>
          </p:cNvPr>
          <p:cNvSpPr txBox="1"/>
          <p:nvPr/>
        </p:nvSpPr>
        <p:spPr>
          <a:xfrm>
            <a:off x="6097803" y="5469649"/>
            <a:ext cx="4566591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solidFill>
                  <a:srgbClr val="002F5E"/>
                </a:solidFill>
                <a:latin typeface="Fira Sans"/>
                <a:cs typeface="Calibri"/>
              </a:rPr>
              <a:t>Departmental Operating Funds in each Division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73190D-598F-5BEF-DCF9-75B3959399DF}"/>
              </a:ext>
            </a:extLst>
          </p:cNvPr>
          <p:cNvSpPr txBox="1"/>
          <p:nvPr/>
        </p:nvSpPr>
        <p:spPr>
          <a:xfrm>
            <a:off x="8756819" y="5891381"/>
            <a:ext cx="320387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>
                <a:solidFill>
                  <a:srgbClr val="002F5E"/>
                </a:solidFill>
                <a:latin typeface="Fira Sans"/>
                <a:cs typeface="Calibri"/>
              </a:rPr>
              <a:t>Institutional Reserve (9.0%)</a:t>
            </a:r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7AC16F0-4298-3603-6791-533D3AD16AC0}"/>
              </a:ext>
            </a:extLst>
          </p:cNvPr>
          <p:cNvSpPr txBox="1">
            <a:spLocks/>
          </p:cNvSpPr>
          <p:nvPr/>
        </p:nvSpPr>
        <p:spPr>
          <a:xfrm>
            <a:off x="4473" y="6359506"/>
            <a:ext cx="12191999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200" b="1">
                <a:solidFill>
                  <a:srgbClr val="003F87"/>
                </a:solidFill>
                <a:latin typeface="Montserrat" pitchFamily="2" charset="77"/>
              </a:rPr>
              <a:t>WESTERN WASHINGTON UNIVERSITY </a:t>
            </a:r>
            <a:r>
              <a:rPr lang="en-US" sz="1600" b="1">
                <a:solidFill>
                  <a:srgbClr val="63C2FF"/>
                </a:solidFill>
                <a:latin typeface="Montserrat SemiBold" pitchFamily="2" charset="77"/>
              </a:rPr>
              <a:t>|</a:t>
            </a:r>
            <a:r>
              <a:rPr lang="en-US" sz="1200" b="1">
                <a:solidFill>
                  <a:srgbClr val="003F87"/>
                </a:solidFill>
                <a:latin typeface="Montserrat" pitchFamily="2" charset="77"/>
              </a:rPr>
              <a:t> </a:t>
            </a:r>
            <a:r>
              <a:rPr lang="en-US" sz="1200" b="1">
                <a:solidFill>
                  <a:srgbClr val="0C8FD3"/>
                </a:solidFill>
                <a:latin typeface="Montserrat" pitchFamily="2" charset="77"/>
              </a:rPr>
              <a:t>MAKE WAVES.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C63C686-8223-864D-E782-6D65B35955E9}"/>
              </a:ext>
            </a:extLst>
          </p:cNvPr>
          <p:cNvCxnSpPr/>
          <p:nvPr/>
        </p:nvCxnSpPr>
        <p:spPr>
          <a:xfrm flipH="1" flipV="1">
            <a:off x="11695374" y="5299668"/>
            <a:ext cx="3620" cy="557407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F028F70-70C4-6702-8B20-08B163E97EB6}"/>
              </a:ext>
            </a:extLst>
          </p:cNvPr>
          <p:cNvCxnSpPr/>
          <p:nvPr/>
        </p:nvCxnSpPr>
        <p:spPr>
          <a:xfrm flipV="1">
            <a:off x="10478936" y="4509240"/>
            <a:ext cx="444673" cy="1006258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213557"/>
      </p:ext>
    </p:extLst>
  </p:cSld>
  <p:clrMapOvr>
    <a:masterClrMapping/>
  </p:clrMapOvr>
  <p:transition spd="slow" advClick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6AF7-2399-8BD1-B166-02C9B9FE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71" y="392438"/>
            <a:ext cx="7613351" cy="994554"/>
          </a:xfrm>
        </p:spPr>
        <p:txBody>
          <a:bodyPr anchor="b">
            <a:noAutofit/>
          </a:bodyPr>
          <a:lstStyle/>
          <a:p>
            <a:r>
              <a:rPr lang="en-US" sz="4400">
                <a:latin typeface="Montserrat"/>
              </a:rPr>
              <a:t>Fiscal Year 2024-2025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07C9D-C6D3-8629-4F51-FD940331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760" y="1717115"/>
            <a:ext cx="9732944" cy="396548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latin typeface="Fira Sans"/>
              </a:rPr>
              <a:t>The governor advanced two of WWU's requests to the legislature for consideration: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2F5E"/>
                </a:solidFill>
                <a:latin typeface="Fira Sans"/>
              </a:rPr>
              <a:t>Funding for Electrical and Computer Engineering Expansion (Operating Budget)</a:t>
            </a:r>
            <a:endParaRPr lang="en-US">
              <a:latin typeface="Fira Sans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2F5E"/>
                </a:solidFill>
                <a:latin typeface="Fira Sans"/>
              </a:rPr>
              <a:t>Minor Works (Capital Budget)</a:t>
            </a:r>
          </a:p>
          <a:p>
            <a:r>
              <a:rPr lang="en-US" sz="2800">
                <a:latin typeface="Fira Sans"/>
              </a:rPr>
              <a:t>Legislative Session is in progress</a:t>
            </a:r>
          </a:p>
          <a:p>
            <a:r>
              <a:rPr lang="en-US" sz="2800">
                <a:latin typeface="Fira Sans"/>
              </a:rPr>
              <a:t>We don’t anticipate a need for another across-the-board reduction, but we need to continue to be prudent.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0DE42A3-FDC3-168D-7D79-4DCEA3F7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67248139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7703B-DA60-7613-A9DB-71251CD4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D955-1AB1-BF58-A914-E9A85DF92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915" y="425601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kern="1200">
                <a:latin typeface="Montserrat"/>
              </a:rPr>
              <a:t>Process Updates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4F58087A-5A1C-9427-B8AE-15924040D3A3}"/>
              </a:ext>
            </a:extLst>
          </p:cNvPr>
          <p:cNvSpPr txBox="1"/>
          <p:nvPr/>
        </p:nvSpPr>
        <p:spPr>
          <a:xfrm>
            <a:off x="838200" y="1825625"/>
            <a:ext cx="6173409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F5E"/>
                </a:solidFill>
                <a:latin typeface="Fira Sans"/>
              </a:rPr>
              <a:t>Pause the call for new budget requests as we implement the 3% reduction this year​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F5E"/>
                </a:solidFill>
                <a:latin typeface="Fira Sans"/>
              </a:rPr>
              <a:t>Continue to improve our  strategic budgeting process to include operating and capital needs​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2F5E"/>
                </a:solidFill>
                <a:latin typeface="Fira Sans"/>
              </a:rPr>
              <a:t>Develop financial health tools for dashboard​</a:t>
            </a:r>
          </a:p>
        </p:txBody>
      </p:sp>
      <p:pic>
        <p:nvPicPr>
          <p:cNvPr id="18" name="Graphic 17" descr="Blockchain outline">
            <a:extLst>
              <a:ext uri="{FF2B5EF4-FFF2-40B4-BE49-F238E27FC236}">
                <a16:creationId xmlns:a16="http://schemas.microsoft.com/office/drawing/2014/main" id="{73D0477A-FBE9-61F0-2AA2-16A127DB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2926" y="1408432"/>
            <a:ext cx="4351338" cy="435133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38AED5-6682-F389-6AC2-818AFB0F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35843034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students walking across Western's campus. ">
            <a:extLst>
              <a:ext uri="{FF2B5EF4-FFF2-40B4-BE49-F238E27FC236}">
                <a16:creationId xmlns:a16="http://schemas.microsoft.com/office/drawing/2014/main" id="{E3B4A6C9-3072-1DD3-FF50-47FA051F23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7842" y="1854200"/>
            <a:ext cx="5563958" cy="370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719F8E-16B8-9D40-B8A6-7B1C3FA3F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05" y="389315"/>
            <a:ext cx="10515600" cy="1325563"/>
          </a:xfrm>
        </p:spPr>
        <p:txBody>
          <a:bodyPr/>
          <a:lstStyle/>
          <a:p>
            <a:r>
              <a:rPr lang="en-US">
                <a:latin typeface="Montserrat"/>
              </a:rPr>
              <a:t>Looking Ahead 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C2D2B-3582-D732-C40B-848419669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942" y="1791908"/>
            <a:ext cx="5930900" cy="4433400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lvl="1">
              <a:lnSpc>
                <a:spcPct val="100000"/>
              </a:lnSpc>
            </a:pPr>
            <a:r>
              <a:rPr lang="en-US">
                <a:solidFill>
                  <a:srgbClr val="002F5E"/>
                </a:solidFill>
                <a:latin typeface="Fira Sans"/>
                <a:cs typeface="Calibri"/>
              </a:rPr>
              <a:t>We will maintain a laser focus on increasing enrollment both through recruitment of new students and retention of current students.</a:t>
            </a:r>
            <a:endParaRPr lang="en-US">
              <a:solidFill>
                <a:srgbClr val="002F5E"/>
              </a:solidFill>
              <a:latin typeface="Fira Sans" panose="020B0503050000020004" pitchFamily="34" charset="0"/>
              <a:cs typeface="Calibri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>
              <a:solidFill>
                <a:srgbClr val="002F5E"/>
              </a:solidFill>
              <a:latin typeface="Fira Sans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>
                <a:solidFill>
                  <a:srgbClr val="002F5E"/>
                </a:solidFill>
                <a:latin typeface="Fira Sans"/>
                <a:cs typeface="Calibri"/>
              </a:rPr>
              <a:t>2025-2027 State Budget Request will focus on more robust state funding for our core operating budget so we can be on a more sustainable budget pathway in the long term.  </a:t>
            </a:r>
            <a:endParaRPr lang="en-US">
              <a:solidFill>
                <a:srgbClr val="002F5E"/>
              </a:solidFill>
              <a:latin typeface="Fira Sans"/>
              <a:ea typeface="Calibri"/>
              <a:cs typeface="Calibri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FD5C7A2-E6EE-EB43-2484-8E1F2814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309522986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ap&#10;&#10;Description automatically generated">
            <a:extLst>
              <a:ext uri="{FF2B5EF4-FFF2-40B4-BE49-F238E27FC236}">
                <a16:creationId xmlns:a16="http://schemas.microsoft.com/office/drawing/2014/main" id="{E97BD561-8B9D-468F-9479-7D42399DD7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5000"/>
          </a:blip>
          <a:stretch>
            <a:fillRect/>
          </a:stretch>
        </p:blipFill>
        <p:spPr>
          <a:xfrm>
            <a:off x="-8771" y="0"/>
            <a:ext cx="12193912" cy="8146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82305-70AB-0044-BDA8-0D5AF269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5822" y="2755487"/>
            <a:ext cx="7360357" cy="1347027"/>
          </a:xfrm>
        </p:spPr>
        <p:txBody>
          <a:bodyPr anchor="ctr">
            <a:noAutofit/>
          </a:bodyPr>
          <a:lstStyle/>
          <a:p>
            <a:pPr algn="ctr"/>
            <a:r>
              <a:rPr lang="en-US" sz="8800">
                <a:ln w="3175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Fira Sans"/>
              </a:rPr>
              <a:t>Questions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878E9-F250-6E46-899B-C212A2658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8685" y="6371980"/>
            <a:ext cx="46990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b="1"/>
              <a:t>STRATEGY, MANAGEMENT &amp; BUDGET | BUSINESS &amp; FINANCIAL AFFAIRS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F5A3DD-2714-4B46-AEFA-136BE122CB0C}"/>
              </a:ext>
            </a:extLst>
          </p:cNvPr>
          <p:cNvSpPr txBox="1">
            <a:spLocks/>
          </p:cNvSpPr>
          <p:nvPr/>
        </p:nvSpPr>
        <p:spPr>
          <a:xfrm>
            <a:off x="0" y="6397172"/>
            <a:ext cx="12192000" cy="365125"/>
          </a:xfrm>
          <a:prstGeom prst="rect">
            <a:avLst/>
          </a:prstGeom>
          <a:solidFill>
            <a:srgbClr val="C1D82F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solidFill>
                <a:srgbClr val="003F87"/>
              </a:solidFill>
              <a:latin typeface="Montserrat" pitchFamily="2" charset="77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9F791A85-1B72-3FC6-D247-ECB944AE8A0C}"/>
              </a:ext>
            </a:extLst>
          </p:cNvPr>
          <p:cNvSpPr txBox="1">
            <a:spLocks/>
          </p:cNvSpPr>
          <p:nvPr/>
        </p:nvSpPr>
        <p:spPr>
          <a:xfrm>
            <a:off x="4473" y="6359506"/>
            <a:ext cx="1219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WESTERN WASHINGTON UNIVERSITY </a:t>
            </a:r>
            <a:r>
              <a:rPr lang="en-US" sz="1600" b="1">
                <a:solidFill>
                  <a:srgbClr val="63C2FF"/>
                </a:solidFill>
                <a:latin typeface="Montserrat SemiBold" pitchFamily="2" charset="77"/>
              </a:rPr>
              <a:t>|</a:t>
            </a:r>
            <a:r>
              <a:rPr lang="en-US" b="1">
                <a:solidFill>
                  <a:srgbClr val="003F87"/>
                </a:solidFill>
                <a:latin typeface="Montserrat" pitchFamily="2" charset="77"/>
              </a:rPr>
              <a:t> </a:t>
            </a:r>
            <a:r>
              <a:rPr lang="en-US" b="1">
                <a:solidFill>
                  <a:srgbClr val="0C8FD3"/>
                </a:solidFill>
                <a:latin typeface="Montserrat" pitchFamily="2" charset="77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44287465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6AA00-1AB9-4BFD-A257-C0344A05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57" y="-5309"/>
            <a:ext cx="4671622" cy="1584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Today’s</a:t>
            </a:r>
            <a:r>
              <a:rPr lang="en-US" sz="4400">
                <a:solidFill>
                  <a:srgbClr val="0C8FD3"/>
                </a:solidFill>
                <a:latin typeface="Montserrat Bold"/>
              </a:rPr>
              <a:t> Topics</a:t>
            </a:r>
          </a:p>
        </p:txBody>
      </p:sp>
      <p:pic>
        <p:nvPicPr>
          <p:cNvPr id="6" name="Picture Placeholder 5" descr="A view of a body of water and trees&#10;&#10;Description automatically generated">
            <a:extLst>
              <a:ext uri="{FF2B5EF4-FFF2-40B4-BE49-F238E27FC236}">
                <a16:creationId xmlns:a16="http://schemas.microsoft.com/office/drawing/2014/main" id="{303A060A-8E20-4706-8D28-D912157DAD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0559" r="20559"/>
          <a:stretch/>
        </p:blipFill>
        <p:spPr>
          <a:xfrm>
            <a:off x="6548156" y="10"/>
            <a:ext cx="5645699" cy="638763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F2514D-42E6-402C-8DCB-EABE7AA0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1" y="1685210"/>
            <a:ext cx="4064000" cy="13190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04BC4-BDBB-42B8-A5A9-7C885165F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993" y="2025247"/>
            <a:ext cx="5700560" cy="38115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00000"/>
              </a:lnSpc>
              <a:buChar char="•"/>
            </a:pPr>
            <a:r>
              <a:rPr lang="en-US" sz="2400">
                <a:latin typeface="Fira Sans" panose="020B0503050000020004" pitchFamily="34" charset="0"/>
              </a:rPr>
              <a:t>Enrollment update 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Fira Sans" panose="020B0503050000020004" pitchFamily="34" charset="0"/>
              </a:rPr>
              <a:t>Fiscal Year 2022-2023 actual revenues and expenditures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Fira Sans" panose="020B0503050000020004" pitchFamily="34" charset="0"/>
              </a:rPr>
              <a:t>Fiscal Year 2023-2024 mid-year budget review 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Fira Sans" panose="020B0503050000020004" pitchFamily="34" charset="0"/>
              </a:rPr>
              <a:t>A look ahead at the next biennium’s budget strategy and planning </a:t>
            </a:r>
          </a:p>
          <a:p>
            <a:pPr marL="457200" indent="-457200">
              <a:lnSpc>
                <a:spcPct val="100000"/>
              </a:lnSpc>
              <a:buFont typeface="Arial,Sans-Serif" panose="020B0604020202020204" pitchFamily="34" charset="0"/>
              <a:buChar char="•"/>
            </a:pPr>
            <a:endParaRPr lang="en-US" sz="2400">
              <a:latin typeface="Fira Sans" panose="020B0503050000020004" pitchFamily="34" charset="0"/>
            </a:endParaRPr>
          </a:p>
          <a:p>
            <a:endParaRPr lang="en-US" sz="2400">
              <a:latin typeface="Fira Sans" panose="020B05030500000200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22CADF-3FC4-0013-EEEA-E61A889F3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104399968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94A3D9-D3DE-4290-A741-ACF5C1632D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2" b="8862"/>
          <a:stretch/>
        </p:blipFill>
        <p:spPr>
          <a:xfrm>
            <a:off x="-626973" y="-46755"/>
            <a:ext cx="13144020" cy="6944682"/>
          </a:xfrm>
          <a:prstGeom prst="rect">
            <a:avLst/>
          </a:prstGeom>
          <a:noFill/>
          <a:effectLst/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880B00C-A8EB-4F97-9C7F-6D8F2AF5F63C}"/>
              </a:ext>
            </a:extLst>
          </p:cNvPr>
          <p:cNvSpPr txBox="1">
            <a:spLocks/>
          </p:cNvSpPr>
          <p:nvPr/>
        </p:nvSpPr>
        <p:spPr>
          <a:xfrm>
            <a:off x="0" y="6397172"/>
            <a:ext cx="12192000" cy="365125"/>
          </a:xfrm>
          <a:prstGeom prst="rect">
            <a:avLst/>
          </a:prstGeom>
          <a:solidFill>
            <a:srgbClr val="C1D82F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Fira Sans Regular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>
              <a:solidFill>
                <a:srgbClr val="003F87"/>
              </a:solidFill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BE10E-7833-976F-900C-A0636A830119}"/>
              </a:ext>
            </a:extLst>
          </p:cNvPr>
          <p:cNvSpPr txBox="1"/>
          <p:nvPr/>
        </p:nvSpPr>
        <p:spPr>
          <a:xfrm>
            <a:off x="3187702" y="4817853"/>
            <a:ext cx="551802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latin typeface="Montserrat Bold"/>
              </a:rPr>
              <a:t>Thank You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7E03CB8-AC83-B6D9-5865-36B2CE13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329639319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67559-0BBD-4E72-9AE1-EA0BDD63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003" y="4409649"/>
            <a:ext cx="11228383" cy="125386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Enrollment Update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FE40CF2-663A-4B9B-BCA1-9C89087874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6372" b="26372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847B0-CBD6-4A42-A347-B79AE69CF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8003" y="5036582"/>
            <a:ext cx="10952188" cy="654455"/>
          </a:xfr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z="2400">
                <a:solidFill>
                  <a:srgbClr val="003F87"/>
                </a:solidFill>
                <a:latin typeface="Fira Sans"/>
              </a:rPr>
              <a:t>Brad Johnson, Provost and Executive Vice President </a:t>
            </a:r>
            <a:endParaRPr lang="en-US">
              <a:solidFill>
                <a:srgbClr val="003F87"/>
              </a:solidFill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E523B1A-6F6C-BA40-D479-729F32373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188034824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0C31E7-9127-94BD-6A19-4DA1BD860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299" y="3806116"/>
            <a:ext cx="3859836" cy="2336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1" y="344248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What About Enrollments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4C12F-E1CE-FBE7-4021-EE6F09FBC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298" y="1490271"/>
            <a:ext cx="3865128" cy="232628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DE7C12-AFCE-BE07-F765-93C6512AE3D9}"/>
              </a:ext>
            </a:extLst>
          </p:cNvPr>
          <p:cNvCxnSpPr>
            <a:cxnSpLocks/>
          </p:cNvCxnSpPr>
          <p:nvPr/>
        </p:nvCxnSpPr>
        <p:spPr>
          <a:xfrm>
            <a:off x="8994843" y="3816553"/>
            <a:ext cx="0" cy="1869875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FD2CAE2-9689-2677-CDE7-15949522424E}"/>
              </a:ext>
            </a:extLst>
          </p:cNvPr>
          <p:cNvSpPr/>
          <p:nvPr/>
        </p:nvSpPr>
        <p:spPr>
          <a:xfrm>
            <a:off x="7677278" y="4007404"/>
            <a:ext cx="1317561" cy="1620145"/>
          </a:xfrm>
          <a:prstGeom prst="rect">
            <a:avLst/>
          </a:prstGeom>
          <a:solidFill>
            <a:schemeClr val="tx2">
              <a:lumMod val="40000"/>
              <a:lumOff val="6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8A7E44-4A81-96CF-4CC8-2BD15CF298CF}"/>
              </a:ext>
            </a:extLst>
          </p:cNvPr>
          <p:cNvCxnSpPr>
            <a:cxnSpLocks/>
          </p:cNvCxnSpPr>
          <p:nvPr/>
        </p:nvCxnSpPr>
        <p:spPr>
          <a:xfrm>
            <a:off x="8994843" y="1490271"/>
            <a:ext cx="0" cy="1869875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1C2FE9D-E412-163D-9F9C-CDBF532B5D92}"/>
              </a:ext>
            </a:extLst>
          </p:cNvPr>
          <p:cNvSpPr txBox="1"/>
          <p:nvPr/>
        </p:nvSpPr>
        <p:spPr>
          <a:xfrm>
            <a:off x="9163455" y="1562911"/>
            <a:ext cx="70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277ABD-5BB3-1A3D-78D9-83E402D0C4B7}"/>
              </a:ext>
            </a:extLst>
          </p:cNvPr>
          <p:cNvCxnSpPr>
            <a:cxnSpLocks/>
          </p:cNvCxnSpPr>
          <p:nvPr/>
        </p:nvCxnSpPr>
        <p:spPr>
          <a:xfrm flipH="1">
            <a:off x="9066179" y="1925702"/>
            <a:ext cx="181583" cy="2292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36E1E3B-783B-E771-6EEF-8F1FB487F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69656"/>
            <a:ext cx="5652079" cy="38093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07798D-96AB-5707-0ED8-B3DF071318F5}"/>
              </a:ext>
            </a:extLst>
          </p:cNvPr>
          <p:cNvSpPr txBox="1"/>
          <p:nvPr/>
        </p:nvSpPr>
        <p:spPr>
          <a:xfrm>
            <a:off x="4874659" y="3226158"/>
            <a:ext cx="1615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1,491 Students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F5D02A-381E-B714-1EE9-70FA49AB9FDD}"/>
              </a:ext>
            </a:extLst>
          </p:cNvPr>
          <p:cNvCxnSpPr>
            <a:cxnSpLocks/>
          </p:cNvCxnSpPr>
          <p:nvPr/>
        </p:nvCxnSpPr>
        <p:spPr>
          <a:xfrm flipV="1">
            <a:off x="5537915" y="2694105"/>
            <a:ext cx="0" cy="5320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0E39DD7-81FA-1A80-CC2F-13AAE33DB11F}"/>
              </a:ext>
            </a:extLst>
          </p:cNvPr>
          <p:cNvCxnSpPr/>
          <p:nvPr/>
        </p:nvCxnSpPr>
        <p:spPr>
          <a:xfrm>
            <a:off x="5537915" y="3675798"/>
            <a:ext cx="0" cy="66321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36351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58" y="250303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What About Enrollments</a:t>
            </a:r>
            <a:endParaRPr lang="en-US" sz="4400">
              <a:solidFill>
                <a:srgbClr val="0C8FD3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8164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706E9-63D3-290B-2414-1E8B847C5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638" y="1526883"/>
            <a:ext cx="8104792" cy="462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0029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6B84D-374B-EC42-A0D4-EBAC86EE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243" y="393347"/>
            <a:ext cx="10515600" cy="1325563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0C8FD3"/>
                </a:solidFill>
                <a:latin typeface="Montserrat"/>
              </a:rPr>
              <a:t>Washington Institutions First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6469D-2C73-1445-8650-FD7071D9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8164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BFD8C5B-D93E-E630-4DBC-083C50731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479856"/>
              </p:ext>
            </p:extLst>
          </p:nvPr>
        </p:nvGraphicFramePr>
        <p:xfrm>
          <a:off x="6255773" y="4940709"/>
          <a:ext cx="2326929" cy="134996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788172635"/>
                    </a:ext>
                  </a:extLst>
                </a:gridCol>
                <a:gridCol w="1183929">
                  <a:extLst>
                    <a:ext uri="{9D8B030D-6E8A-4147-A177-3AD203B41FA5}">
                      <a16:colId xmlns:a16="http://schemas.microsoft.com/office/drawing/2014/main" val="1937062134"/>
                    </a:ext>
                  </a:extLst>
                </a:gridCol>
              </a:tblGrid>
              <a:tr h="344129">
                <a:tc>
                  <a:txBody>
                    <a:bodyPr/>
                    <a:lstStyle/>
                    <a:p>
                      <a:r>
                        <a:rPr lang="en-US" sz="1600"/>
                        <a:t>Institution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% change 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78692064"/>
                  </a:ext>
                </a:extLst>
              </a:tr>
              <a:tr h="244044">
                <a:tc>
                  <a:txBody>
                    <a:bodyPr/>
                    <a:lstStyle/>
                    <a:p>
                      <a:r>
                        <a:rPr lang="en-US" sz="1600"/>
                        <a:t>CWU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-25.91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233729404"/>
                  </a:ext>
                </a:extLst>
              </a:tr>
              <a:tr h="244044">
                <a:tc>
                  <a:txBody>
                    <a:bodyPr/>
                    <a:lstStyle/>
                    <a:p>
                      <a:r>
                        <a:rPr lang="en-US" sz="1600"/>
                        <a:t>EWU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-30.82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821429911"/>
                  </a:ext>
                </a:extLst>
              </a:tr>
              <a:tr h="307258">
                <a:tc>
                  <a:txBody>
                    <a:bodyPr/>
                    <a:lstStyle/>
                    <a:p>
                      <a:r>
                        <a:rPr lang="en-US" sz="1600"/>
                        <a:t>ESC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22.98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88745979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7B3D3C8-8A9E-8E80-157F-4D7E2869D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929276"/>
              </p:ext>
            </p:extLst>
          </p:nvPr>
        </p:nvGraphicFramePr>
        <p:xfrm>
          <a:off x="8795380" y="4934810"/>
          <a:ext cx="2331839" cy="10058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38171">
                  <a:extLst>
                    <a:ext uri="{9D8B030D-6E8A-4147-A177-3AD203B41FA5}">
                      <a16:colId xmlns:a16="http://schemas.microsoft.com/office/drawing/2014/main" val="371921201"/>
                    </a:ext>
                  </a:extLst>
                </a:gridCol>
                <a:gridCol w="1193668">
                  <a:extLst>
                    <a:ext uri="{9D8B030D-6E8A-4147-A177-3AD203B41FA5}">
                      <a16:colId xmlns:a16="http://schemas.microsoft.com/office/drawing/2014/main" val="1137026767"/>
                    </a:ext>
                  </a:extLst>
                </a:gridCol>
              </a:tblGrid>
              <a:tr h="26618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</a:rPr>
                        <a:t>Institution</a:t>
                      </a:r>
                      <a:endParaRPr lang="en-US">
                        <a:solidFill>
                          <a:srgbClr val="002F5E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</a:rPr>
                        <a:t>% change </a:t>
                      </a:r>
                      <a:endParaRPr lang="en-US">
                        <a:solidFill>
                          <a:srgbClr val="002F5E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71423"/>
                  </a:ext>
                </a:extLst>
              </a:tr>
              <a:tr h="18912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</a:rPr>
                        <a:t>WWU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</a:rPr>
                        <a:t>1.11</a:t>
                      </a:r>
                      <a:endParaRPr lang="en-US">
                        <a:solidFill>
                          <a:srgbClr val="002F5E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2094959"/>
                  </a:ext>
                </a:extLst>
              </a:tr>
              <a:tr h="18912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</a:rPr>
                        <a:t>WSU</a:t>
                      </a:r>
                      <a:endParaRPr lang="en-US">
                        <a:solidFill>
                          <a:srgbClr val="002F5E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600">
                          <a:solidFill>
                            <a:srgbClr val="002F5E"/>
                          </a:solidFill>
                          <a:effectLst/>
                        </a:rPr>
                        <a:t>-18.03</a:t>
                      </a:r>
                      <a:endParaRPr lang="en-US">
                        <a:solidFill>
                          <a:srgbClr val="002F5E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13458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CE68B29-3523-6455-8ACC-747B2041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37" y="1951996"/>
            <a:ext cx="4591050" cy="2752725"/>
          </a:xfrm>
          <a:prstGeom prst="rect">
            <a:avLst/>
          </a:prstGeom>
        </p:spPr>
      </p:pic>
      <p:pic>
        <p:nvPicPr>
          <p:cNvPr id="7" name="Picture 6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C13614A-CE14-6A50-DBA6-AF72039AA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852" y="1880109"/>
            <a:ext cx="45910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4477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0D45-C4FB-CE37-EC80-415EFBBC0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81" y="338964"/>
            <a:ext cx="11392421" cy="895630"/>
          </a:xfrm>
        </p:spPr>
        <p:txBody>
          <a:bodyPr wrap="square" anchor="b" anchorCtr="0">
            <a:spAutoFit/>
          </a:bodyPr>
          <a:lstStyle/>
          <a:p>
            <a:r>
              <a:rPr lang="en-US" sz="3600">
                <a:latin typeface="Montserrat"/>
              </a:rPr>
              <a:t>Enrollment Change from Fall 2022 to Fall 2023</a:t>
            </a:r>
            <a:br>
              <a:rPr lang="en-US" sz="3200" b="0">
                <a:latin typeface="Montserrat ExtraBold" panose="00000900000000000000" pitchFamily="2" charset="0"/>
              </a:rPr>
            </a:br>
            <a:r>
              <a:rPr lang="en-US" sz="2200" b="0">
                <a:solidFill>
                  <a:srgbClr val="002F5E"/>
                </a:solidFill>
                <a:latin typeface="Fira Sans"/>
              </a:rPr>
              <a:t>State-Funded, Undergraduate, Full-Time-Equivalent Students</a:t>
            </a:r>
            <a:endParaRPr lang="en-US" sz="2200" b="0" u="sng">
              <a:solidFill>
                <a:srgbClr val="002F5E"/>
              </a:solidFill>
              <a:latin typeface="Fira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F3F57-35A2-7BCA-909C-89B71B638C62}"/>
              </a:ext>
            </a:extLst>
          </p:cNvPr>
          <p:cNvSpPr txBox="1"/>
          <p:nvPr/>
        </p:nvSpPr>
        <p:spPr>
          <a:xfrm>
            <a:off x="6096000" y="5953421"/>
            <a:ext cx="58099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400">
                <a:solidFill>
                  <a:srgbClr val="002F5E"/>
                </a:solidFill>
                <a:latin typeface="Fira Sans"/>
              </a:rPr>
              <a:t>Source: TECM 2024 Model State-Funded Undergraduate Enrollment. </a:t>
            </a:r>
            <a:endParaRPr lang="en-US" sz="1400">
              <a:solidFill>
                <a:srgbClr val="002F5E"/>
              </a:solidFill>
              <a:latin typeface="Fira Sans" panose="020B0503050000020004" pitchFamily="34" charset="0"/>
            </a:endParaRPr>
          </a:p>
          <a:p>
            <a:pPr algn="r"/>
            <a:r>
              <a:rPr lang="en-US" sz="1400">
                <a:solidFill>
                  <a:srgbClr val="002F5E"/>
                </a:solidFill>
                <a:latin typeface="Fira Sans"/>
              </a:rPr>
              <a:t>2023-24 data is preliminary and estimated for the year. </a:t>
            </a:r>
            <a:endParaRPr lang="en-US" sz="1400">
              <a:solidFill>
                <a:srgbClr val="002F5E"/>
              </a:solidFill>
              <a:latin typeface="Fira Sans" panose="020B0503050000020004" pitchFamily="34" charset="0"/>
            </a:endParaRPr>
          </a:p>
        </p:txBody>
      </p:sp>
      <p:pic>
        <p:nvPicPr>
          <p:cNvPr id="12" name="Picture 11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7B969C5E-4C02-CF70-85E7-5E06080A0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73"/>
          <a:stretch/>
        </p:blipFill>
        <p:spPr>
          <a:xfrm>
            <a:off x="2434653" y="1245032"/>
            <a:ext cx="7322694" cy="471751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9E23-2DBB-31C9-6448-F1554C4A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273281472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E93A2CF-B7E9-3879-376E-F4E63BBACADE}"/>
              </a:ext>
            </a:extLst>
          </p:cNvPr>
          <p:cNvSpPr txBox="1"/>
          <p:nvPr/>
        </p:nvSpPr>
        <p:spPr>
          <a:xfrm>
            <a:off x="509308" y="364890"/>
            <a:ext cx="1081478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rgbClr val="0C8FD3"/>
                </a:solidFill>
                <a:latin typeface="Montserrat"/>
              </a:rPr>
              <a:t>Long-term Total Enrollment Trends</a:t>
            </a:r>
          </a:p>
          <a:p>
            <a:r>
              <a:rPr lang="en-US" sz="2800">
                <a:solidFill>
                  <a:srgbClr val="002F5E"/>
                </a:solidFill>
                <a:latin typeface="Fira Sans"/>
                <a:ea typeface="Calibri"/>
                <a:cs typeface="Calibri"/>
              </a:rPr>
              <a:t>Undergraduate headcounts, relative to Fall 2011</a:t>
            </a:r>
            <a:endParaRPr lang="en-US">
              <a:latin typeface="Fira San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67047A-16ED-97E8-44CA-3B46608DE285}"/>
              </a:ext>
            </a:extLst>
          </p:cNvPr>
          <p:cNvSpPr txBox="1"/>
          <p:nvPr/>
        </p:nvSpPr>
        <p:spPr>
          <a:xfrm>
            <a:off x="3047489" y="6401749"/>
            <a:ext cx="6097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BDCAA-EAB1-147D-8101-D4C18B191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522" y="1693224"/>
            <a:ext cx="7217404" cy="433477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12AFB2-3CED-EA6C-DEF2-016A779C12EE}"/>
              </a:ext>
            </a:extLst>
          </p:cNvPr>
          <p:cNvCxnSpPr/>
          <p:nvPr/>
        </p:nvCxnSpPr>
        <p:spPr>
          <a:xfrm>
            <a:off x="6457364" y="1876926"/>
            <a:ext cx="14377" cy="36254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2">
            <a:extLst>
              <a:ext uri="{FF2B5EF4-FFF2-40B4-BE49-F238E27FC236}">
                <a16:creationId xmlns:a16="http://schemas.microsoft.com/office/drawing/2014/main" id="{7504BED5-0676-0434-8871-CBD8C35CA8F6}"/>
              </a:ext>
            </a:extLst>
          </p:cNvPr>
          <p:cNvSpPr txBox="1"/>
          <p:nvPr/>
        </p:nvSpPr>
        <p:spPr>
          <a:xfrm>
            <a:off x="8964353" y="6027371"/>
            <a:ext cx="289662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>
                <a:latin typeface="Fira Sans"/>
              </a:rPr>
              <a:t>Source: ERDC.wa.gov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578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976CD48C-8C72-BC52-FC70-735A88B18362}"/>
              </a:ext>
            </a:extLst>
          </p:cNvPr>
          <p:cNvSpPr/>
          <p:nvPr/>
        </p:nvSpPr>
        <p:spPr>
          <a:xfrm>
            <a:off x="348885" y="1286284"/>
            <a:ext cx="3507910" cy="355684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C57F9E9-2BD2-3FBF-B7CC-87FC9FFD8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607566"/>
              </p:ext>
            </p:extLst>
          </p:nvPr>
        </p:nvGraphicFramePr>
        <p:xfrm>
          <a:off x="3747275" y="1061148"/>
          <a:ext cx="8128000" cy="4011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A95AC28-B1A0-E894-5411-7EA9BE7D4491}"/>
              </a:ext>
            </a:extLst>
          </p:cNvPr>
          <p:cNvSpPr txBox="1"/>
          <p:nvPr/>
        </p:nvSpPr>
        <p:spPr>
          <a:xfrm>
            <a:off x="168382" y="2590921"/>
            <a:ext cx="386891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ontserrat"/>
              </a:rPr>
              <a:t>Enrollment 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Montserrat"/>
              </a:rPr>
              <a:t>Update </a:t>
            </a:r>
            <a:endParaRPr lang="en-US" sz="4000" b="1">
              <a:solidFill>
                <a:schemeClr val="bg1"/>
              </a:solidFill>
            </a:endParaRPr>
          </a:p>
        </p:txBody>
      </p:sp>
      <p:sp>
        <p:nvSpPr>
          <p:cNvPr id="39" name="Footer Placeholder 3">
            <a:extLst>
              <a:ext uri="{FF2B5EF4-FFF2-40B4-BE49-F238E27FC236}">
                <a16:creationId xmlns:a16="http://schemas.microsoft.com/office/drawing/2014/main" id="{E5A2BBEF-3DE8-C8CD-0BDB-A7028344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" y="6359506"/>
            <a:ext cx="12191999" cy="365125"/>
          </a:xfrm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WESTERN WASHINGTON UNIVERSITY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3C2FF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|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F87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C8FD3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MAKE WAVES.</a:t>
            </a:r>
          </a:p>
        </p:txBody>
      </p:sp>
    </p:spTree>
    <p:extLst>
      <p:ext uri="{BB962C8B-B14F-4D97-AF65-F5344CB8AC3E}">
        <p14:creationId xmlns:p14="http://schemas.microsoft.com/office/powerpoint/2010/main" val="174532383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ake Waves - Light">
  <a:themeElements>
    <a:clrScheme name="Custom 1">
      <a:dk1>
        <a:srgbClr val="002F5E"/>
      </a:dk1>
      <a:lt1>
        <a:srgbClr val="FFFFFF"/>
      </a:lt1>
      <a:dk2>
        <a:srgbClr val="003F87"/>
      </a:dk2>
      <a:lt2>
        <a:srgbClr val="F5F6F7"/>
      </a:lt2>
      <a:accent1>
        <a:srgbClr val="0079C8"/>
      </a:accent1>
      <a:accent2>
        <a:srgbClr val="63C2FF"/>
      </a:accent2>
      <a:accent3>
        <a:srgbClr val="003E86"/>
      </a:accent3>
      <a:accent4>
        <a:srgbClr val="002F5E"/>
      </a:accent4>
      <a:accent5>
        <a:srgbClr val="5DA124"/>
      </a:accent5>
      <a:accent6>
        <a:srgbClr val="B9D709"/>
      </a:accent6>
      <a:hlink>
        <a:srgbClr val="0079C8"/>
      </a:hlink>
      <a:folHlink>
        <a:srgbClr val="5DA1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ern_Power-Point-Template_Light-1-Logo_1" id="{F8FBC31B-599B-7B48-ACD4-3069F73D30EC}" vid="{6F5D1B18-606F-2A47-B4C1-F7DB4518DD67}"/>
    </a:ext>
  </a:extLst>
</a:theme>
</file>

<file path=ppt/theme/theme2.xml><?xml version="1.0" encoding="utf-8"?>
<a:theme xmlns:a="http://schemas.openxmlformats.org/drawingml/2006/main" name="Make Waves - Light">
  <a:themeElements>
    <a:clrScheme name="Custom 1">
      <a:dk1>
        <a:srgbClr val="002F5E"/>
      </a:dk1>
      <a:lt1>
        <a:srgbClr val="FFFFFF"/>
      </a:lt1>
      <a:dk2>
        <a:srgbClr val="003F87"/>
      </a:dk2>
      <a:lt2>
        <a:srgbClr val="F5F6F7"/>
      </a:lt2>
      <a:accent1>
        <a:srgbClr val="0079C8"/>
      </a:accent1>
      <a:accent2>
        <a:srgbClr val="63C2FF"/>
      </a:accent2>
      <a:accent3>
        <a:srgbClr val="003E86"/>
      </a:accent3>
      <a:accent4>
        <a:srgbClr val="002F5E"/>
      </a:accent4>
      <a:accent5>
        <a:srgbClr val="5DA124"/>
      </a:accent5>
      <a:accent6>
        <a:srgbClr val="B9D709"/>
      </a:accent6>
      <a:hlink>
        <a:srgbClr val="0079C8"/>
      </a:hlink>
      <a:folHlink>
        <a:srgbClr val="5DA1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ern_Power-Point-Template_Light-1-Logo_1" id="{F8FBC31B-599B-7B48-ACD4-3069F73D30EC}" vid="{6F5D1B18-606F-2A47-B4C1-F7DB4518DD67}"/>
    </a:ext>
  </a:extLst>
</a:theme>
</file>

<file path=ppt/theme/theme3.xml><?xml version="1.0" encoding="utf-8"?>
<a:theme xmlns:a="http://schemas.openxmlformats.org/drawingml/2006/main" name="Make Waves - Light">
  <a:themeElements>
    <a:clrScheme name="Custom 1">
      <a:dk1>
        <a:srgbClr val="002F5E"/>
      </a:dk1>
      <a:lt1>
        <a:srgbClr val="FFFFFF"/>
      </a:lt1>
      <a:dk2>
        <a:srgbClr val="003F87"/>
      </a:dk2>
      <a:lt2>
        <a:srgbClr val="F5F6F7"/>
      </a:lt2>
      <a:accent1>
        <a:srgbClr val="0079C8"/>
      </a:accent1>
      <a:accent2>
        <a:srgbClr val="63C2FF"/>
      </a:accent2>
      <a:accent3>
        <a:srgbClr val="003E86"/>
      </a:accent3>
      <a:accent4>
        <a:srgbClr val="002F5E"/>
      </a:accent4>
      <a:accent5>
        <a:srgbClr val="5DA124"/>
      </a:accent5>
      <a:accent6>
        <a:srgbClr val="B9D709"/>
      </a:accent6>
      <a:hlink>
        <a:srgbClr val="0079C8"/>
      </a:hlink>
      <a:folHlink>
        <a:srgbClr val="5DA1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ern_Power-Point-Template_Light-1-Logo_1" id="{F8FBC31B-599B-7B48-ACD4-3069F73D30EC}" vid="{6F5D1B18-606F-2A47-B4C1-F7DB4518DD67}"/>
    </a:ext>
  </a:extLst>
</a:theme>
</file>

<file path=ppt/theme/theme4.xml><?xml version="1.0" encoding="utf-8"?>
<a:theme xmlns:a="http://schemas.openxmlformats.org/drawingml/2006/main" name="Make Waves - Light">
  <a:themeElements>
    <a:clrScheme name="Custom 1">
      <a:dk1>
        <a:srgbClr val="002F5E"/>
      </a:dk1>
      <a:lt1>
        <a:srgbClr val="FFFFFF"/>
      </a:lt1>
      <a:dk2>
        <a:srgbClr val="003F87"/>
      </a:dk2>
      <a:lt2>
        <a:srgbClr val="F5F6F7"/>
      </a:lt2>
      <a:accent1>
        <a:srgbClr val="0079C8"/>
      </a:accent1>
      <a:accent2>
        <a:srgbClr val="63C2FF"/>
      </a:accent2>
      <a:accent3>
        <a:srgbClr val="003E86"/>
      </a:accent3>
      <a:accent4>
        <a:srgbClr val="002F5E"/>
      </a:accent4>
      <a:accent5>
        <a:srgbClr val="5DA124"/>
      </a:accent5>
      <a:accent6>
        <a:srgbClr val="B9D709"/>
      </a:accent6>
      <a:hlink>
        <a:srgbClr val="0079C8"/>
      </a:hlink>
      <a:folHlink>
        <a:srgbClr val="5DA12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stern_Power-Point-Template_Light-1-Logo_1" id="{F8FBC31B-599B-7B48-ACD4-3069F73D30EC}" vid="{6F5D1B18-606F-2A47-B4C1-F7DB4518DD6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a801133-4a30-46af-b0c3-8b7beb2fc484">
      <UserInfo>
        <DisplayName>Anne Gilbert</DisplayName>
        <AccountId>9</AccountId>
        <AccountType/>
      </UserInfo>
      <UserInfo>
        <DisplayName>Kim Ayre</DisplayName>
        <AccountId>13</AccountId>
        <AccountType/>
      </UserInfo>
      <UserInfo>
        <DisplayName>Samara Aboav</DisplayName>
        <AccountId>19</AccountId>
        <AccountType/>
      </UserInfo>
      <UserInfo>
        <DisplayName>Faye Gallant</DisplayName>
        <AccountId>14</AccountId>
        <AccountType/>
      </UserInfo>
      <UserInfo>
        <DisplayName>Dolapo Akinrinade</DisplayName>
        <AccountId>26</AccountId>
        <AccountType/>
      </UserInfo>
      <UserInfo>
        <DisplayName>Paula Matthysse</DisplayName>
        <AccountId>27</AccountId>
        <AccountType/>
      </UserInfo>
      <UserInfo>
        <DisplayName>SharingLinks.2bde7604-c638-4247-b632-232698d3a42d.Flexible.cf4e804e-4dd1-41a5-96a8-50d4bfcb84d3</DisplayName>
        <AccountId>34</AccountId>
        <AccountType/>
      </UserInfo>
      <UserInfo>
        <DisplayName>Toni Ladner</DisplayName>
        <AccountId>28</AccountId>
        <AccountType/>
      </UserInfo>
      <UserInfo>
        <DisplayName>SharingLinks.3c70a929-4fef-449e-8443-b078c5f544d8.Flexible.e1373ceb-27ab-4290-8b19-308d53a5ace6</DisplayName>
        <AccountId>35</AccountId>
        <AccountType/>
      </UserInfo>
      <UserInfo>
        <DisplayName>SharingLinks.627aba13-e5fc-4d42-858d-33c6e11746f7.Flexible.426546ff-b4ab-4553-ba38-b964153ddc6e</DisplayName>
        <AccountId>36</AccountId>
        <AccountType/>
      </UserInfo>
      <UserInfo>
        <DisplayName>Lisa Brennan</DisplayName>
        <AccountId>37</AccountId>
        <AccountType/>
      </UserInfo>
      <UserInfo>
        <DisplayName>Ryan Cullup</DisplayName>
        <AccountId>42</AccountId>
        <AccountType/>
      </UserInfo>
      <UserInfo>
        <DisplayName>Hadley Breidenbach</DisplayName>
        <AccountId>43</AccountId>
        <AccountType/>
      </UserInfo>
      <UserInfo>
        <DisplayName>Nancy Phillips</DisplayName>
        <AccountId>12</AccountId>
        <AccountType/>
      </UserInfo>
      <UserInfo>
        <DisplayName>Becca Kenna-Schenk</DisplayName>
        <AccountId>52</AccountId>
        <AccountType/>
      </UserInfo>
      <UserInfo>
        <DisplayName>Rayne Rambo</DisplayName>
        <AccountId>53</AccountId>
        <AccountType/>
      </UserInfo>
      <UserInfo>
        <DisplayName>Geno Defa</DisplayName>
        <AccountId>54</AccountId>
        <AccountType/>
      </UserInfo>
      <UserInfo>
        <DisplayName>Avinash Rahurkar</DisplayName>
        <AccountId>55</AccountId>
        <AccountType/>
      </UserInfo>
      <UserInfo>
        <DisplayName>Amanda Cambre</DisplayName>
        <AccountId>56</AccountId>
        <AccountType/>
      </UserInfo>
      <UserInfo>
        <DisplayName>Heather Poellot</DisplayName>
        <AccountId>57</AccountId>
        <AccountType/>
      </UserInfo>
      <UserInfo>
        <DisplayName>Jacqueline Hughes</DisplayName>
        <AccountId>58</AccountId>
        <AccountType/>
      </UserInfo>
      <UserInfo>
        <DisplayName>Samara - Nancy - shared documents Members</DisplayName>
        <AccountId>59</AccountId>
        <AccountType/>
      </UserInfo>
      <UserInfo>
        <DisplayName>Brian Ross</DisplayName>
        <AccountId>62</AccountId>
        <AccountType/>
      </UserInfo>
      <UserInfo>
        <DisplayName>SharingLinks.10cfc885-e3e0-4887-b3cf-1bfecd4dc07a.Flexible.5b67178b-21fc-4466-8632-6349ebcdfe4e</DisplayName>
        <AccountId>73</AccountId>
        <AccountType/>
      </UserInfo>
      <UserInfo>
        <DisplayName>SharingLinks.d7ce9d2d-05b0-4da0-a8ad-89258373b006.OrganizationEdit.1665c9d1-294e-41bd-9aef-2eada3515451</DisplayName>
        <AccountId>75</AccountId>
        <AccountType/>
      </UserInfo>
      <UserInfo>
        <DisplayName>Joyce Lopes</DisplayName>
        <AccountId>17</AccountId>
        <AccountType/>
      </UserInfo>
      <UserInfo>
        <DisplayName>Brad Johnson</DisplayName>
        <AccountId>78</AccountId>
        <AccountType/>
      </UserInfo>
      <UserInfo>
        <DisplayName>Sabah Randhawa</DisplayName>
        <AccountId>47</AccountId>
        <AccountType/>
      </UserInfo>
      <UserInfo>
        <DisplayName>Melynda Huskey</DisplayName>
        <AccountId>48</AccountId>
        <AccountType/>
      </UserInfo>
      <UserInfo>
        <DisplayName>Anna Hurst</DisplayName>
        <AccountId>80</AccountId>
        <AccountType/>
      </UserInfo>
      <UserInfo>
        <DisplayName>Robert Clark</DisplayName>
        <AccountId>44</AccountId>
        <AccountType/>
      </UserInfo>
      <UserInfo>
        <DisplayName>Mary Seaton</DisplayName>
        <AccountId>16</AccountId>
        <AccountType/>
      </UserInfo>
    </SharedWithUsers>
    <lcf76f155ced4ddcb4097134ff3c332f xmlns="fc810ea3-468f-49d0-b23f-13fdd8d07b08">
      <Terms xmlns="http://schemas.microsoft.com/office/infopath/2007/PartnerControls"/>
    </lcf76f155ced4ddcb4097134ff3c332f>
    <TaxCatchAll xmlns="0a801133-4a30-46af-b0c3-8b7beb2fc48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57A8D87FDA6C428EF4413AC3B2C798" ma:contentTypeVersion="13" ma:contentTypeDescription="Create a new document." ma:contentTypeScope="" ma:versionID="f51b33e33d4ccef1aef29c082cab7d8b">
  <xsd:schema xmlns:xsd="http://www.w3.org/2001/XMLSchema" xmlns:xs="http://www.w3.org/2001/XMLSchema" xmlns:p="http://schemas.microsoft.com/office/2006/metadata/properties" xmlns:ns2="fc810ea3-468f-49d0-b23f-13fdd8d07b08" xmlns:ns3="0a801133-4a30-46af-b0c3-8b7beb2fc484" targetNamespace="http://schemas.microsoft.com/office/2006/metadata/properties" ma:root="true" ma:fieldsID="980b8d538ec7e62f3cb0cb93aa823ed0" ns2:_="" ns3:_="">
    <xsd:import namespace="fc810ea3-468f-49d0-b23f-13fdd8d07b08"/>
    <xsd:import namespace="0a801133-4a30-46af-b0c3-8b7beb2fc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10ea3-468f-49d0-b23f-13fdd8d07b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ab2f9309-a8ab-47c5-ad99-817f00b9d5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801133-4a30-46af-b0c3-8b7beb2fc48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df0f4a6-8c9c-410a-b771-1801d5983714}" ma:internalName="TaxCatchAll" ma:showField="CatchAllData" ma:web="0a801133-4a30-46af-b0c3-8b7beb2fc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B284FF-A2DC-4A05-8E1C-9D3C136AC8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4CE06C-4174-4BF3-B06A-B5729724B85B}">
  <ds:schemaRefs>
    <ds:schemaRef ds:uri="0a801133-4a30-46af-b0c3-8b7beb2fc484"/>
    <ds:schemaRef ds:uri="fc810ea3-468f-49d0-b23f-13fdd8d07b0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2E3AA7-513C-4B9A-AD09-453605A166C0}">
  <ds:schemaRefs>
    <ds:schemaRef ds:uri="0a801133-4a30-46af-b0c3-8b7beb2fc484"/>
    <ds:schemaRef ds:uri="fc810ea3-468f-49d0-b23f-13fdd8d07b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Western_Power-Point-Template_Light-1-Logo_1</Template>
  <Application>Microsoft Office PowerPoint</Application>
  <PresentationFormat>Widescreen</PresentationFormat>
  <Slides>20</Slides>
  <Notes>13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Make Waves - Light</vt:lpstr>
      <vt:lpstr>Make Waves - Light</vt:lpstr>
      <vt:lpstr>Make Waves - Light</vt:lpstr>
      <vt:lpstr>Make Waves - Light</vt:lpstr>
      <vt:lpstr>Mid-Year Budget Forum </vt:lpstr>
      <vt:lpstr>Today’s Topics</vt:lpstr>
      <vt:lpstr>Enrollment Update</vt:lpstr>
      <vt:lpstr>What About Enrollments</vt:lpstr>
      <vt:lpstr>What About Enrollments</vt:lpstr>
      <vt:lpstr>Washington Institutions First Year</vt:lpstr>
      <vt:lpstr>Enrollment Change from Fall 2022 to Fall 2023 State-Funded, Undergraduate, Full-Time-Equivalent Students</vt:lpstr>
      <vt:lpstr>PowerPoint Presentation</vt:lpstr>
      <vt:lpstr>PowerPoint Presentation</vt:lpstr>
      <vt:lpstr>Budget Update  </vt:lpstr>
      <vt:lpstr>Budget Update </vt:lpstr>
      <vt:lpstr>The Full Pie: WWU Revenues by Source Fiscal Year 2022-2023 Actuals </vt:lpstr>
      <vt:lpstr>PowerPoint Presentation</vt:lpstr>
      <vt:lpstr>PowerPoint Presentation</vt:lpstr>
      <vt:lpstr>WWU Operating Budget Fiscal Year 2022-2023</vt:lpstr>
      <vt:lpstr>Fiscal Year 2024-2025</vt:lpstr>
      <vt:lpstr>Process Updates</vt:lpstr>
      <vt:lpstr>Looking Ahead 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Really Nice Title</dc:title>
  <dc:creator>Lisa Brennan</dc:creator>
  <cp:revision>2</cp:revision>
  <cp:lastPrinted>2022-05-18T15:18:10Z</cp:lastPrinted>
  <dcterms:created xsi:type="dcterms:W3CDTF">2021-05-14T23:14:44Z</dcterms:created>
  <dcterms:modified xsi:type="dcterms:W3CDTF">2024-02-02T01:35:57Z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0x010100B057A8D87FDA6C428EF4413AC3B2C798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  <property fmtid="{D5CDD505-2E9C-101B-9397-08002B2CF9AE}" pid="7" name="_ColorHex">
    <vt:lpwstr/>
  </property>
  <property fmtid="{D5CDD505-2E9C-101B-9397-08002B2CF9AE}" pid="8" name="_ColorTag">
    <vt:lpwstr/>
  </property>
  <property fmtid="{D5CDD505-2E9C-101B-9397-08002B2CF9AE}" pid="9" name="_Emoji">
    <vt:lpwstr/>
  </property>
  <property fmtid="{D5CDD505-2E9C-101B-9397-08002B2CF9AE}" pid="10" name="xd_ProgID">
    <vt:lpwstr/>
  </property>
  <property fmtid="{D5CDD505-2E9C-101B-9397-08002B2CF9AE}" pid="11" name="TemplateUrl">
    <vt:lpwstr/>
  </property>
  <property fmtid="{D5CDD505-2E9C-101B-9397-08002B2CF9AE}" pid="12" name="xd_Signature">
    <vt:lpwstr/>
  </property>
</Properties>
</file>